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7" r:id="rId1"/>
  </p:sldMasterIdLst>
  <p:notesMasterIdLst>
    <p:notesMasterId r:id="rId38"/>
  </p:notesMasterIdLst>
  <p:handoutMasterIdLst>
    <p:handoutMasterId r:id="rId39"/>
  </p:handoutMasterIdLst>
  <p:sldIdLst>
    <p:sldId id="256" r:id="rId2"/>
    <p:sldId id="258" r:id="rId3"/>
    <p:sldId id="259" r:id="rId4"/>
    <p:sldId id="257" r:id="rId5"/>
    <p:sldId id="261" r:id="rId6"/>
    <p:sldId id="262" r:id="rId7"/>
    <p:sldId id="290" r:id="rId8"/>
    <p:sldId id="296" r:id="rId9"/>
    <p:sldId id="298" r:id="rId10"/>
    <p:sldId id="297" r:id="rId11"/>
    <p:sldId id="267" r:id="rId12"/>
    <p:sldId id="263" r:id="rId13"/>
    <p:sldId id="268" r:id="rId14"/>
    <p:sldId id="270" r:id="rId15"/>
    <p:sldId id="272" r:id="rId16"/>
    <p:sldId id="291" r:id="rId17"/>
    <p:sldId id="273" r:id="rId18"/>
    <p:sldId id="304" r:id="rId19"/>
    <p:sldId id="276" r:id="rId20"/>
    <p:sldId id="281" r:id="rId21"/>
    <p:sldId id="280" r:id="rId22"/>
    <p:sldId id="279" r:id="rId23"/>
    <p:sldId id="312" r:id="rId24"/>
    <p:sldId id="277" r:id="rId25"/>
    <p:sldId id="282" r:id="rId26"/>
    <p:sldId id="286" r:id="rId27"/>
    <p:sldId id="311" r:id="rId28"/>
    <p:sldId id="285" r:id="rId29"/>
    <p:sldId id="284" r:id="rId30"/>
    <p:sldId id="299" r:id="rId31"/>
    <p:sldId id="313" r:id="rId32"/>
    <p:sldId id="305" r:id="rId33"/>
    <p:sldId id="310" r:id="rId34"/>
    <p:sldId id="309" r:id="rId35"/>
    <p:sldId id="314" r:id="rId36"/>
    <p:sldId id="288" r:id="rId37"/>
  </p:sldIdLst>
  <p:sldSz cx="12192000" cy="6858000"/>
  <p:notesSz cx="6858000" cy="9947275"/>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94660"/>
  </p:normalViewPr>
  <p:slideViewPr>
    <p:cSldViewPr snapToGrid="0">
      <p:cViewPr varScale="1">
        <p:scale>
          <a:sx n="72" d="100"/>
          <a:sy n="72" d="100"/>
        </p:scale>
        <p:origin x="66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99091"/>
          </a:xfrm>
          <a:prstGeom prst="rect">
            <a:avLst/>
          </a:prstGeom>
        </p:spPr>
        <p:txBody>
          <a:bodyPr vert="horz" lIns="91429" tIns="45714" rIns="91429" bIns="45714" rtlCol="0"/>
          <a:lstStyle>
            <a:lvl1pPr algn="l">
              <a:defRPr sz="1200"/>
            </a:lvl1pPr>
          </a:lstStyle>
          <a:p>
            <a:endParaRPr lang="pt-BR"/>
          </a:p>
        </p:txBody>
      </p:sp>
      <p:sp>
        <p:nvSpPr>
          <p:cNvPr id="3" name="Espaço Reservado para Data 2"/>
          <p:cNvSpPr>
            <a:spLocks noGrp="1"/>
          </p:cNvSpPr>
          <p:nvPr>
            <p:ph type="dt" sz="quarter" idx="1"/>
          </p:nvPr>
        </p:nvSpPr>
        <p:spPr>
          <a:xfrm>
            <a:off x="3884614" y="0"/>
            <a:ext cx="2971800" cy="499091"/>
          </a:xfrm>
          <a:prstGeom prst="rect">
            <a:avLst/>
          </a:prstGeom>
        </p:spPr>
        <p:txBody>
          <a:bodyPr vert="horz" lIns="91429" tIns="45714" rIns="91429" bIns="45714" rtlCol="0"/>
          <a:lstStyle>
            <a:lvl1pPr algn="r">
              <a:defRPr sz="1200"/>
            </a:lvl1pPr>
          </a:lstStyle>
          <a:p>
            <a:fld id="{FA2E2485-94F8-4F67-A9BB-BA7F14EFD5E0}" type="datetimeFigureOut">
              <a:rPr lang="pt-BR" smtClean="0"/>
              <a:t>15/12/2025</a:t>
            </a:fld>
            <a:endParaRPr lang="pt-BR"/>
          </a:p>
        </p:txBody>
      </p:sp>
      <p:sp>
        <p:nvSpPr>
          <p:cNvPr id="4" name="Espaço Reservado para Rodapé 3"/>
          <p:cNvSpPr>
            <a:spLocks noGrp="1"/>
          </p:cNvSpPr>
          <p:nvPr>
            <p:ph type="ftr" sz="quarter" idx="2"/>
          </p:nvPr>
        </p:nvSpPr>
        <p:spPr>
          <a:xfrm>
            <a:off x="0" y="9448185"/>
            <a:ext cx="2971800" cy="499090"/>
          </a:xfrm>
          <a:prstGeom prst="rect">
            <a:avLst/>
          </a:prstGeom>
        </p:spPr>
        <p:txBody>
          <a:bodyPr vert="horz" lIns="91429" tIns="45714" rIns="91429" bIns="45714"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4" y="9448185"/>
            <a:ext cx="2971800" cy="499090"/>
          </a:xfrm>
          <a:prstGeom prst="rect">
            <a:avLst/>
          </a:prstGeom>
        </p:spPr>
        <p:txBody>
          <a:bodyPr vert="horz" lIns="91429" tIns="45714" rIns="91429" bIns="45714" rtlCol="0" anchor="b"/>
          <a:lstStyle>
            <a:lvl1pPr algn="r">
              <a:defRPr sz="1200"/>
            </a:lvl1pPr>
          </a:lstStyle>
          <a:p>
            <a:fld id="{264C85C4-F8B8-4013-B2AB-1A96156D5666}" type="slidenum">
              <a:rPr lang="pt-BR" smtClean="0"/>
              <a:t>‹nº›</a:t>
            </a:fld>
            <a:endParaRPr lang="pt-BR"/>
          </a:p>
        </p:txBody>
      </p:sp>
    </p:spTree>
    <p:extLst>
      <p:ext uri="{BB962C8B-B14F-4D97-AF65-F5344CB8AC3E}">
        <p14:creationId xmlns:p14="http://schemas.microsoft.com/office/powerpoint/2010/main" val="30344546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99091"/>
          </a:xfrm>
          <a:prstGeom prst="rect">
            <a:avLst/>
          </a:prstGeom>
        </p:spPr>
        <p:txBody>
          <a:bodyPr vert="horz" lIns="91429" tIns="45714" rIns="91429" bIns="45714" rtlCol="0"/>
          <a:lstStyle>
            <a:lvl1pPr algn="l">
              <a:defRPr sz="1200"/>
            </a:lvl1pPr>
          </a:lstStyle>
          <a:p>
            <a:endParaRPr lang="pt-BR"/>
          </a:p>
        </p:txBody>
      </p:sp>
      <p:sp>
        <p:nvSpPr>
          <p:cNvPr id="3" name="Espaço Reservado para Data 2"/>
          <p:cNvSpPr>
            <a:spLocks noGrp="1"/>
          </p:cNvSpPr>
          <p:nvPr>
            <p:ph type="dt" idx="1"/>
          </p:nvPr>
        </p:nvSpPr>
        <p:spPr>
          <a:xfrm>
            <a:off x="3884614" y="0"/>
            <a:ext cx="2971800" cy="499091"/>
          </a:xfrm>
          <a:prstGeom prst="rect">
            <a:avLst/>
          </a:prstGeom>
        </p:spPr>
        <p:txBody>
          <a:bodyPr vert="horz" lIns="91429" tIns="45714" rIns="91429" bIns="45714" rtlCol="0"/>
          <a:lstStyle>
            <a:lvl1pPr algn="r">
              <a:defRPr sz="1200"/>
            </a:lvl1pPr>
          </a:lstStyle>
          <a:p>
            <a:fld id="{F7D4DCF4-3381-4882-B9AD-B39157779FD5}" type="datetimeFigureOut">
              <a:rPr lang="pt-BR" smtClean="0"/>
              <a:t>15/12/2025</a:t>
            </a:fld>
            <a:endParaRPr lang="pt-BR"/>
          </a:p>
        </p:txBody>
      </p:sp>
      <p:sp>
        <p:nvSpPr>
          <p:cNvPr id="4" name="Espaço Reservado para Imagem de Slide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29" tIns="45714" rIns="91429" bIns="45714" rtlCol="0" anchor="ctr"/>
          <a:lstStyle/>
          <a:p>
            <a:endParaRPr lang="pt-BR"/>
          </a:p>
        </p:txBody>
      </p:sp>
      <p:sp>
        <p:nvSpPr>
          <p:cNvPr id="5" name="Espaço Reservado para Anotações 4"/>
          <p:cNvSpPr>
            <a:spLocks noGrp="1"/>
          </p:cNvSpPr>
          <p:nvPr>
            <p:ph type="body" sz="quarter" idx="3"/>
          </p:nvPr>
        </p:nvSpPr>
        <p:spPr>
          <a:xfrm>
            <a:off x="685801" y="4787126"/>
            <a:ext cx="5486400" cy="3916740"/>
          </a:xfrm>
          <a:prstGeom prst="rect">
            <a:avLst/>
          </a:prstGeom>
        </p:spPr>
        <p:txBody>
          <a:bodyPr vert="horz" lIns="91429" tIns="45714" rIns="91429" bIns="45714"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448185"/>
            <a:ext cx="2971800" cy="499090"/>
          </a:xfrm>
          <a:prstGeom prst="rect">
            <a:avLst/>
          </a:prstGeom>
        </p:spPr>
        <p:txBody>
          <a:bodyPr vert="horz" lIns="91429" tIns="45714" rIns="91429" bIns="45714"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4" y="9448185"/>
            <a:ext cx="2971800" cy="499090"/>
          </a:xfrm>
          <a:prstGeom prst="rect">
            <a:avLst/>
          </a:prstGeom>
        </p:spPr>
        <p:txBody>
          <a:bodyPr vert="horz" lIns="91429" tIns="45714" rIns="91429" bIns="45714" rtlCol="0" anchor="b"/>
          <a:lstStyle>
            <a:lvl1pPr algn="r">
              <a:defRPr sz="1200"/>
            </a:lvl1pPr>
          </a:lstStyle>
          <a:p>
            <a:fld id="{9E1F2B19-2227-46D1-AF6B-3D48B1D1E867}" type="slidenum">
              <a:rPr lang="pt-BR" smtClean="0"/>
              <a:t>‹nº›</a:t>
            </a:fld>
            <a:endParaRPr lang="pt-BR"/>
          </a:p>
        </p:txBody>
      </p:sp>
    </p:spTree>
    <p:extLst>
      <p:ext uri="{BB962C8B-B14F-4D97-AF65-F5344CB8AC3E}">
        <p14:creationId xmlns:p14="http://schemas.microsoft.com/office/powerpoint/2010/main" val="866061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BR"/>
              <a:t>Clique para editar o título mestre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5" name="Footer Placeholder 4"/>
          <p:cNvSpPr>
            <a:spLocks noGrp="1"/>
          </p:cNvSpPr>
          <p:nvPr>
            <p:ph type="ftr" sz="quarter" idx="11"/>
          </p:nvPr>
        </p:nvSpPr>
        <p:spPr/>
        <p:txBody>
          <a:bodyPr/>
          <a:lstStyle/>
          <a:p>
            <a:endParaRPr lang="pt-B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4034211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BR"/>
              <a:t>Clique para editar o título mestre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4161830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a:t>Clique para editar o título mestre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5" name="Footer Placeholder 4"/>
          <p:cNvSpPr>
            <a:spLocks noGrp="1"/>
          </p:cNvSpPr>
          <p:nvPr>
            <p:ph type="ftr" sz="quarter" idx="11"/>
          </p:nvPr>
        </p:nvSpPr>
        <p:spPr/>
        <p:txBody>
          <a:bodyPr/>
          <a:lstStyle/>
          <a:p>
            <a:endParaRPr lang="pt-B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C33737F-44FD-4CDB-8A46-94571B32334F}" type="slidenum">
              <a:rPr lang="pt-BR" smtClean="0"/>
              <a:pPr/>
              <a:t>‹nº›</a:t>
            </a:fld>
            <a:endParaRPr lang="pt-B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0196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BR"/>
              <a:t>Clique para editar o título mestre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a:t>Clique para editar o texto mestre</a:t>
            </a:r>
          </a:p>
        </p:txBody>
      </p:sp>
      <p:sp>
        <p:nvSpPr>
          <p:cNvPr id="5" name="Date Placeholder 4"/>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3490405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a:t>Clique para editar o texto mestre</a:t>
            </a:r>
          </a:p>
        </p:txBody>
      </p:sp>
      <p:sp>
        <p:nvSpPr>
          <p:cNvPr id="5" name="Date Placeholder 4"/>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6" name="Footer Placeholder 5"/>
          <p:cNvSpPr>
            <a:spLocks noGrp="1"/>
          </p:cNvSpPr>
          <p:nvPr>
            <p:ph type="ftr" sz="quarter" idx="11"/>
          </p:nvPr>
        </p:nvSpPr>
        <p:spPr/>
        <p:txBody>
          <a:bodyPr/>
          <a:lstStyle/>
          <a:p>
            <a:endParaRPr lang="pt-B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C33737F-44FD-4CDB-8A46-94571B32334F}" type="slidenum">
              <a:rPr lang="pt-BR" smtClean="0"/>
              <a:pPr/>
              <a:t>‹nº›</a:t>
            </a:fld>
            <a:endParaRPr lang="pt-B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4948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BR"/>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a:t>Clique para editar o texto mestre</a:t>
            </a:r>
          </a:p>
        </p:txBody>
      </p:sp>
      <p:sp>
        <p:nvSpPr>
          <p:cNvPr id="5" name="Date Placeholder 4"/>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33505262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26826580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254254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BR"/>
              <a:t>Clique para editar o título mestre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3005851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2328865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6" name="Footer Placeholder 5"/>
          <p:cNvSpPr>
            <a:spLocks noGrp="1"/>
          </p:cNvSpPr>
          <p:nvPr>
            <p:ph type="ftr" sz="quarter" idx="11"/>
          </p:nvPr>
        </p:nvSpPr>
        <p:spPr/>
        <p:txBody>
          <a:bodyPr/>
          <a:lstStyle/>
          <a:p>
            <a:endParaRPr lang="pt-B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740843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8" name="Footer Placeholder 7"/>
          <p:cNvSpPr>
            <a:spLocks noGrp="1"/>
          </p:cNvSpPr>
          <p:nvPr>
            <p:ph type="ftr" sz="quarter" idx="11"/>
          </p:nvPr>
        </p:nvSpPr>
        <p:spPr/>
        <p:txBody>
          <a:bodyPr/>
          <a:lstStyle/>
          <a:p>
            <a:endParaRPr lang="pt-B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323397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4" name="Footer Placeholder 3"/>
          <p:cNvSpPr>
            <a:spLocks noGrp="1"/>
          </p:cNvSpPr>
          <p:nvPr>
            <p:ph type="ftr" sz="quarter" idx="11"/>
          </p:nvPr>
        </p:nvSpPr>
        <p:spPr/>
        <p:txBody>
          <a:bodyPr/>
          <a:lstStyle/>
          <a:p>
            <a:endParaRPr lang="pt-B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361325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3" name="Footer Placeholder 2"/>
          <p:cNvSpPr>
            <a:spLocks noGrp="1"/>
          </p:cNvSpPr>
          <p:nvPr>
            <p:ph type="ftr" sz="quarter" idx="11"/>
          </p:nvPr>
        </p:nvSpPr>
        <p:spPr/>
        <p:txBody>
          <a:bodyPr/>
          <a:lstStyle/>
          <a:p>
            <a:endParaRPr lang="pt-B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1465062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BR"/>
              <a:t>Clique para editar o título mestre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1604160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EA7E1455-2CEC-490C-87BC-5225DA105D3D}" type="datetimeFigureOut">
              <a:rPr lang="pt-BR" smtClean="0"/>
              <a:pPr/>
              <a:t>15/12/2025</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C33737F-44FD-4CDB-8A46-94571B32334F}" type="slidenum">
              <a:rPr lang="pt-BR" smtClean="0"/>
              <a:pPr/>
              <a:t>‹nº›</a:t>
            </a:fld>
            <a:endParaRPr lang="pt-BR"/>
          </a:p>
        </p:txBody>
      </p:sp>
    </p:spTree>
    <p:extLst>
      <p:ext uri="{BB962C8B-B14F-4D97-AF65-F5344CB8AC3E}">
        <p14:creationId xmlns:p14="http://schemas.microsoft.com/office/powerpoint/2010/main" val="3308518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A7E1455-2CEC-490C-87BC-5225DA105D3D}" type="datetimeFigureOut">
              <a:rPr lang="pt-BR" smtClean="0"/>
              <a:pPr/>
              <a:t>15/12/2025</a:t>
            </a:fld>
            <a:endParaRPr lang="pt-B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C33737F-44FD-4CDB-8A46-94571B32334F}" type="slidenum">
              <a:rPr lang="pt-BR" smtClean="0"/>
              <a:pPr/>
              <a:t>‹nº›</a:t>
            </a:fld>
            <a:endParaRPr lang="pt-BR"/>
          </a:p>
        </p:txBody>
      </p:sp>
    </p:spTree>
    <p:extLst>
      <p:ext uri="{BB962C8B-B14F-4D97-AF65-F5344CB8AC3E}">
        <p14:creationId xmlns:p14="http://schemas.microsoft.com/office/powerpoint/2010/main" val="272632671"/>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 id="2147483949" r:id="rId12"/>
    <p:sldLayoutId id="2147483950" r:id="rId13"/>
    <p:sldLayoutId id="2147483951" r:id="rId14"/>
    <p:sldLayoutId id="2147483952" r:id="rId15"/>
    <p:sldLayoutId id="214748395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312894" y="551329"/>
            <a:ext cx="8055909" cy="403412"/>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pt-BR" sz="2400" b="1" dirty="0">
                <a:latin typeface="Arial Black" panose="020B0A04020102020204" pitchFamily="34" charset="0"/>
                <a:cs typeface="Arial" panose="020B0604020202020204" pitchFamily="34" charset="0"/>
              </a:rPr>
              <a:t>CAMARA MUNICIPAL DE PEABIRU PARANÁ</a:t>
            </a:r>
          </a:p>
        </p:txBody>
      </p:sp>
      <p:sp>
        <p:nvSpPr>
          <p:cNvPr id="7" name="CaixaDeTexto 6"/>
          <p:cNvSpPr txBox="1"/>
          <p:nvPr/>
        </p:nvSpPr>
        <p:spPr>
          <a:xfrm>
            <a:off x="3539791" y="1219439"/>
            <a:ext cx="6105454" cy="769441"/>
          </a:xfrm>
          <a:prstGeom prst="rect">
            <a:avLst/>
          </a:prstGeom>
          <a:noFill/>
        </p:spPr>
        <p:txBody>
          <a:bodyPr wrap="none" rtlCol="0">
            <a:spAutoFit/>
          </a:bodyPr>
          <a:lstStyle/>
          <a:p>
            <a:r>
              <a:rPr lang="pt-BR" sz="4400" dirty="0">
                <a:latin typeface="Arial Black" panose="020B0A04020102020204" pitchFamily="34" charset="0"/>
              </a:rPr>
              <a:t>Audiência Pública  </a:t>
            </a:r>
          </a:p>
        </p:txBody>
      </p:sp>
      <p:sp>
        <p:nvSpPr>
          <p:cNvPr id="8" name="CaixaDeTexto 7"/>
          <p:cNvSpPr txBox="1"/>
          <p:nvPr/>
        </p:nvSpPr>
        <p:spPr>
          <a:xfrm>
            <a:off x="4134699" y="1896476"/>
            <a:ext cx="4718599" cy="1015663"/>
          </a:xfrm>
          <a:prstGeom prst="rect">
            <a:avLst/>
          </a:prstGeom>
          <a:noFill/>
        </p:spPr>
        <p:txBody>
          <a:bodyPr wrap="none" rtlCol="0">
            <a:spAutoFit/>
          </a:bodyPr>
          <a:lstStyle/>
          <a:p>
            <a:pPr algn="ctr"/>
            <a:r>
              <a:rPr lang="pt-BR" sz="6000" dirty="0">
                <a:solidFill>
                  <a:srgbClr val="00B050"/>
                </a:solidFill>
                <a:latin typeface="Arial Black" panose="020B0A04020102020204" pitchFamily="34" charset="0"/>
              </a:rPr>
              <a:t>LOA - 2026</a:t>
            </a:r>
          </a:p>
        </p:txBody>
      </p:sp>
      <p:pic>
        <p:nvPicPr>
          <p:cNvPr id="3" name="Imagem 2">
            <a:extLst>
              <a:ext uri="{FF2B5EF4-FFF2-40B4-BE49-F238E27FC236}">
                <a16:creationId xmlns:a16="http://schemas.microsoft.com/office/drawing/2014/main" id="{8CEE3B2A-E50A-3032-E1CE-233D06B702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4699" y="3028291"/>
            <a:ext cx="4572000" cy="3049488"/>
          </a:xfrm>
          <a:prstGeom prst="rect">
            <a:avLst/>
          </a:prstGeom>
        </p:spPr>
      </p:pic>
    </p:spTree>
    <p:extLst>
      <p:ext uri="{BB962C8B-B14F-4D97-AF65-F5344CB8AC3E}">
        <p14:creationId xmlns:p14="http://schemas.microsoft.com/office/powerpoint/2010/main" val="2719169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com Canto Diagonal Aparado 1"/>
          <p:cNvSpPr/>
          <p:nvPr/>
        </p:nvSpPr>
        <p:spPr>
          <a:xfrm>
            <a:off x="1586753" y="287861"/>
            <a:ext cx="10260106" cy="5951574"/>
          </a:xfrm>
          <a:prstGeom prst="snip2DiagRect">
            <a:avLst/>
          </a:prstGeom>
          <a:no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CaixaDeTexto 2"/>
          <p:cNvSpPr txBox="1"/>
          <p:nvPr/>
        </p:nvSpPr>
        <p:spPr>
          <a:xfrm>
            <a:off x="2541496" y="728758"/>
            <a:ext cx="8888506" cy="5262979"/>
          </a:xfrm>
          <a:prstGeom prst="rect">
            <a:avLst/>
          </a:prstGeom>
          <a:noFill/>
        </p:spPr>
        <p:txBody>
          <a:bodyPr wrap="square" rtlCol="0">
            <a:spAutoFit/>
          </a:bodyPr>
          <a:lstStyle/>
          <a:p>
            <a:pPr algn="just"/>
            <a:r>
              <a:rPr lang="pt-BR" sz="2400" b="1" dirty="0">
                <a:latin typeface="Arial" panose="020B0604020202020204" pitchFamily="34" charset="0"/>
                <a:cs typeface="Arial" panose="020B0604020202020204" pitchFamily="34" charset="0"/>
              </a:rPr>
              <a:t>Art. 8º. Fica a Câmara Municipal, através de seu representante legal, autorizado a abrir crédito adicional suplementar nas suas dotações orçamentárias próprias, por meio de RESOLUÇÕES, de iniciativa da Mesa da Câmara, desde que a fonte de recursos a ser indicada seja exclusivamente a contida no inciso III, § 1º, do art. 43 da Lei n.º 4.320/64, e somente de suas dotações.</a:t>
            </a:r>
          </a:p>
          <a:p>
            <a:pPr algn="just"/>
            <a:r>
              <a:rPr lang="pt-BR" sz="2400" b="1" dirty="0">
                <a:latin typeface="Arial" panose="020B0604020202020204" pitchFamily="34" charset="0"/>
                <a:cs typeface="Arial" panose="020B0604020202020204" pitchFamily="34" charset="0"/>
              </a:rPr>
              <a:t>§ 1º. No caso de haver necessidade de indicação de recurso que não seja redução parcial ou total das dotações próprias da Câmara Municipal, a iniciativa da proposta de suplementação será do Poder Executivo.</a:t>
            </a:r>
          </a:p>
          <a:p>
            <a:pPr algn="just"/>
            <a:r>
              <a:rPr lang="pt-BR" sz="2400" b="1" dirty="0">
                <a:latin typeface="Arial" panose="020B0604020202020204" pitchFamily="34" charset="0"/>
                <a:cs typeface="Arial" panose="020B0604020202020204" pitchFamily="34" charset="0"/>
              </a:rPr>
              <a:t>§ 2º O crédito suplementar que trata este artigo será considerado para efeito do limite fixado no art. 4º, inc. I desta Lei. </a:t>
            </a:r>
          </a:p>
        </p:txBody>
      </p:sp>
    </p:spTree>
    <p:extLst>
      <p:ext uri="{BB962C8B-B14F-4D97-AF65-F5344CB8AC3E}">
        <p14:creationId xmlns:p14="http://schemas.microsoft.com/office/powerpoint/2010/main" val="3853672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1882465" y="417229"/>
            <a:ext cx="9399494" cy="6247864"/>
          </a:xfrm>
          <a:prstGeom prst="rect">
            <a:avLst/>
          </a:prstGeom>
          <a:noFill/>
          <a:ln w="38100">
            <a:solidFill>
              <a:schemeClr val="tx1"/>
            </a:solidFill>
          </a:ln>
        </p:spPr>
        <p:txBody>
          <a:bodyPr wrap="square" rtlCol="0">
            <a:spAutoFit/>
          </a:bodyPr>
          <a:lstStyle/>
          <a:p>
            <a:pPr algn="ctr"/>
            <a:endParaRPr lang="pt-BR" sz="4000" b="1" dirty="0">
              <a:latin typeface="Arial" panose="020B0604020202020204" pitchFamily="34" charset="0"/>
              <a:cs typeface="Arial" panose="020B0604020202020204" pitchFamily="34" charset="0"/>
            </a:endParaRPr>
          </a:p>
          <a:p>
            <a:pPr algn="ctr"/>
            <a:r>
              <a:rPr lang="pt-BR" sz="4000" b="1" dirty="0">
                <a:latin typeface="Arial" panose="020B0604020202020204" pitchFamily="34" charset="0"/>
                <a:cs typeface="Arial" panose="020B0604020202020204" pitchFamily="34" charset="0"/>
              </a:rPr>
              <a:t>L O A – 20265</a:t>
            </a:r>
          </a:p>
          <a:p>
            <a:pPr algn="ctr"/>
            <a:r>
              <a:rPr lang="pt-BR" sz="4000" b="1" dirty="0">
                <a:latin typeface="Arial" panose="020B0604020202020204" pitchFamily="34" charset="0"/>
                <a:cs typeface="Arial" panose="020B0604020202020204" pitchFamily="34" charset="0"/>
              </a:rPr>
              <a:t>ANEXOS FINANCEIROS</a:t>
            </a:r>
          </a:p>
          <a:p>
            <a:pPr algn="ctr"/>
            <a:endParaRPr lang="pt-BR" sz="4000" b="1" dirty="0">
              <a:latin typeface="Arial" panose="020B0604020202020204" pitchFamily="34" charset="0"/>
              <a:cs typeface="Arial" panose="020B0604020202020204" pitchFamily="34" charset="0"/>
            </a:endParaRPr>
          </a:p>
          <a:p>
            <a:pPr algn="ctr"/>
            <a:endParaRPr lang="pt-BR" sz="4000" b="1" dirty="0">
              <a:latin typeface="Arial" panose="020B0604020202020204" pitchFamily="34" charset="0"/>
              <a:cs typeface="Arial" panose="020B0604020202020204" pitchFamily="34" charset="0"/>
            </a:endParaRPr>
          </a:p>
          <a:p>
            <a:pPr algn="ctr"/>
            <a:endParaRPr lang="pt-BR" sz="4000" b="1" dirty="0">
              <a:latin typeface="Arial" panose="020B0604020202020204" pitchFamily="34" charset="0"/>
              <a:cs typeface="Arial" panose="020B0604020202020204" pitchFamily="34" charset="0"/>
            </a:endParaRPr>
          </a:p>
          <a:p>
            <a:pPr algn="ctr"/>
            <a:endParaRPr lang="pt-BR" sz="4000" b="1" dirty="0">
              <a:latin typeface="Arial" panose="020B0604020202020204" pitchFamily="34" charset="0"/>
              <a:cs typeface="Arial" panose="020B0604020202020204" pitchFamily="34" charset="0"/>
            </a:endParaRPr>
          </a:p>
          <a:p>
            <a:pPr algn="ctr"/>
            <a:endParaRPr lang="pt-BR" sz="4000" b="1" dirty="0">
              <a:latin typeface="Arial" panose="020B0604020202020204" pitchFamily="34" charset="0"/>
              <a:cs typeface="Arial" panose="020B0604020202020204" pitchFamily="34" charset="0"/>
            </a:endParaRPr>
          </a:p>
          <a:p>
            <a:pPr algn="ctr"/>
            <a:endParaRPr lang="pt-BR" sz="4000" b="1" dirty="0">
              <a:latin typeface="Arial" panose="020B0604020202020204" pitchFamily="34" charset="0"/>
              <a:cs typeface="Arial" panose="020B0604020202020204" pitchFamily="34" charset="0"/>
            </a:endParaRPr>
          </a:p>
          <a:p>
            <a:pPr algn="ctr"/>
            <a:endParaRPr lang="pt-BR" sz="4000" b="1" dirty="0">
              <a:latin typeface="Arial" panose="020B0604020202020204" pitchFamily="34" charset="0"/>
              <a:cs typeface="Arial" panose="020B0604020202020204" pitchFamily="34" charset="0"/>
            </a:endParaRPr>
          </a:p>
        </p:txBody>
      </p:sp>
      <p:pic>
        <p:nvPicPr>
          <p:cNvPr id="8" name="Imagem 7">
            <a:extLst>
              <a:ext uri="{FF2B5EF4-FFF2-40B4-BE49-F238E27FC236}">
                <a16:creationId xmlns:a16="http://schemas.microsoft.com/office/drawing/2014/main" id="{FF378CC9-A7D0-DE29-B96D-A7D6129E1A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78573" y="2695585"/>
            <a:ext cx="6207278" cy="3485127"/>
          </a:xfrm>
          <a:prstGeom prst="rect">
            <a:avLst/>
          </a:prstGeom>
        </p:spPr>
      </p:pic>
    </p:spTree>
    <p:extLst>
      <p:ext uri="{BB962C8B-B14F-4D97-AF65-F5344CB8AC3E}">
        <p14:creationId xmlns:p14="http://schemas.microsoft.com/office/powerpoint/2010/main" val="1518758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a:extLst>
              <a:ext uri="{FF2B5EF4-FFF2-40B4-BE49-F238E27FC236}">
                <a16:creationId xmlns:a16="http://schemas.microsoft.com/office/drawing/2014/main" id="{D4E8D1EA-7820-CAA2-2C25-68BC19ED5018}"/>
              </a:ext>
            </a:extLst>
          </p:cNvPr>
          <p:cNvGraphicFramePr>
            <a:graphicFrameLocks noGrp="1"/>
          </p:cNvGraphicFramePr>
          <p:nvPr>
            <p:extLst>
              <p:ext uri="{D42A27DB-BD31-4B8C-83A1-F6EECF244321}">
                <p14:modId xmlns:p14="http://schemas.microsoft.com/office/powerpoint/2010/main" val="4265214993"/>
              </p:ext>
            </p:extLst>
          </p:nvPr>
        </p:nvGraphicFramePr>
        <p:xfrm>
          <a:off x="1630017" y="357809"/>
          <a:ext cx="10217425" cy="6400798"/>
        </p:xfrm>
        <a:graphic>
          <a:graphicData uri="http://schemas.openxmlformats.org/drawingml/2006/table">
            <a:tbl>
              <a:tblPr/>
              <a:tblGrid>
                <a:gridCol w="7722015">
                  <a:extLst>
                    <a:ext uri="{9D8B030D-6E8A-4147-A177-3AD203B41FA5}">
                      <a16:colId xmlns:a16="http://schemas.microsoft.com/office/drawing/2014/main" val="3828701738"/>
                    </a:ext>
                  </a:extLst>
                </a:gridCol>
                <a:gridCol w="2495410">
                  <a:extLst>
                    <a:ext uri="{9D8B030D-6E8A-4147-A177-3AD203B41FA5}">
                      <a16:colId xmlns:a16="http://schemas.microsoft.com/office/drawing/2014/main" val="3353212486"/>
                    </a:ext>
                  </a:extLst>
                </a:gridCol>
              </a:tblGrid>
              <a:tr h="553702">
                <a:tc gridSpan="2">
                  <a:txBody>
                    <a:bodyPr/>
                    <a:lstStyle/>
                    <a:p>
                      <a:pPr algn="ctr" fontAlgn="ctr">
                        <a:buNone/>
                      </a:pPr>
                      <a:r>
                        <a:rPr lang="pt-BR" sz="2000" b="1" i="0" u="none" strike="noStrike">
                          <a:solidFill>
                            <a:srgbClr val="000000"/>
                          </a:solidFill>
                          <a:effectLst/>
                          <a:latin typeface="Arial" panose="020B0604020202020204" pitchFamily="34" charset="0"/>
                        </a:rPr>
                        <a:t>MUNICÍPIO DE PEABIRU - PARANÁ</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1035880585"/>
                  </a:ext>
                </a:extLst>
              </a:tr>
              <a:tr h="585342">
                <a:tc gridSpan="2">
                  <a:txBody>
                    <a:bodyPr/>
                    <a:lstStyle/>
                    <a:p>
                      <a:pPr algn="ctr" fontAlgn="ctr">
                        <a:buNone/>
                      </a:pPr>
                      <a:r>
                        <a:rPr lang="pt-BR" sz="2000" b="1" i="0" u="none" strike="noStrike">
                          <a:solidFill>
                            <a:srgbClr val="000000"/>
                          </a:solidFill>
                          <a:effectLst/>
                          <a:latin typeface="Arial" panose="020B0604020202020204" pitchFamily="34" charset="0"/>
                        </a:rPr>
                        <a:t>LOA</a:t>
                      </a:r>
                      <a:r>
                        <a:rPr lang="pt-BR" sz="1600" b="1" i="0" u="none" strike="noStrike">
                          <a:solidFill>
                            <a:srgbClr val="000000"/>
                          </a:solidFill>
                          <a:effectLst/>
                          <a:latin typeface="Arial" panose="020B0604020202020204" pitchFamily="34" charset="0"/>
                        </a:rPr>
                        <a:t> - LEI ORÇAMENTÁRIA ANUAL - </a:t>
                      </a:r>
                      <a:r>
                        <a:rPr lang="pt-BR" sz="2000" b="1" i="0" u="none" strike="noStrike">
                          <a:solidFill>
                            <a:srgbClr val="000000"/>
                          </a:solidFill>
                          <a:effectLst/>
                          <a:latin typeface="Arial" panose="020B0604020202020204" pitchFamily="34" charset="0"/>
                        </a:rPr>
                        <a:t>2026</a:t>
                      </a:r>
                      <a:endParaRPr lang="pt-BR" sz="1600" b="1" i="0" u="none" strike="noStrike">
                        <a:solidFill>
                          <a:srgbClr val="000000"/>
                        </a:solidFill>
                        <a:effectLst/>
                        <a:latin typeface="Arial" panose="020B0604020202020204" pitchFamily="34"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1174109429"/>
                  </a:ext>
                </a:extLst>
              </a:tr>
              <a:tr h="585342">
                <a:tc gridSpan="2">
                  <a:txBody>
                    <a:bodyPr/>
                    <a:lstStyle/>
                    <a:p>
                      <a:pPr algn="ctr" fontAlgn="ctr">
                        <a:buNone/>
                      </a:pPr>
                      <a:r>
                        <a:rPr lang="pt-BR" sz="1600" b="1" i="0" u="none" strike="noStrike">
                          <a:solidFill>
                            <a:srgbClr val="000000"/>
                          </a:solidFill>
                          <a:effectLst/>
                          <a:latin typeface="Arial" panose="020B0604020202020204" pitchFamily="34" charset="0"/>
                        </a:rPr>
                        <a:t>RESUMO POR ÓRGÃO - VALOR ANUAL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hMerge="1">
                  <a:txBody>
                    <a:bodyPr/>
                    <a:lstStyle/>
                    <a:p>
                      <a:endParaRPr lang="pt-BR"/>
                    </a:p>
                  </a:txBody>
                  <a:tcPr/>
                </a:tc>
                <a:extLst>
                  <a:ext uri="{0D108BD9-81ED-4DB2-BD59-A6C34878D82A}">
                    <a16:rowId xmlns:a16="http://schemas.microsoft.com/office/drawing/2014/main" val="188891239"/>
                  </a:ext>
                </a:extLst>
              </a:tr>
              <a:tr h="648623">
                <a:tc>
                  <a:txBody>
                    <a:bodyPr/>
                    <a:lstStyle/>
                    <a:p>
                      <a:pPr algn="l" fontAlgn="ctr">
                        <a:buNone/>
                      </a:pPr>
                      <a:r>
                        <a:rPr lang="pt-BR" sz="1600" b="1" i="1" u="none" strike="noStrike" dirty="0">
                          <a:solidFill>
                            <a:srgbClr val="000000"/>
                          </a:solidFill>
                          <a:effectLst/>
                          <a:latin typeface="Arial" panose="020B0604020202020204" pitchFamily="34" charset="0"/>
                        </a:rPr>
                        <a:t>ADMINISTRAÇÃO DIRETA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110.394.539,25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3275595"/>
                  </a:ext>
                </a:extLst>
              </a:tr>
              <a:tr h="537882">
                <a:tc>
                  <a:txBody>
                    <a:bodyPr/>
                    <a:lstStyle/>
                    <a:p>
                      <a:pPr algn="l" fontAlgn="ctr">
                        <a:buNone/>
                      </a:pPr>
                      <a:r>
                        <a:rPr lang="pt-BR" sz="1600" b="1" i="1" u="none" strike="noStrike">
                          <a:solidFill>
                            <a:srgbClr val="000000"/>
                          </a:solidFill>
                          <a:effectLst/>
                          <a:latin typeface="Arial" panose="020B0604020202020204" pitchFamily="34" charset="0"/>
                        </a:rPr>
                        <a:t>   Poder Executivo - Prefeitura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107.380.084,25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0422946"/>
                  </a:ext>
                </a:extLst>
              </a:tr>
              <a:tr h="522063">
                <a:tc>
                  <a:txBody>
                    <a:bodyPr/>
                    <a:lstStyle/>
                    <a:p>
                      <a:pPr algn="l" fontAlgn="ctr">
                        <a:buNone/>
                      </a:pPr>
                      <a:r>
                        <a:rPr lang="pt-BR" sz="1600" b="1" i="1" u="none" strike="noStrike">
                          <a:solidFill>
                            <a:srgbClr val="000000"/>
                          </a:solidFill>
                          <a:effectLst/>
                          <a:latin typeface="Arial" panose="020B0604020202020204" pitchFamily="34" charset="0"/>
                        </a:rPr>
                        <a:t>   Poder Legislativo - Câmara Municipal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3.014.455,00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105541"/>
                  </a:ext>
                </a:extLst>
              </a:tr>
              <a:tr h="420814">
                <a:tc gridSpan="2">
                  <a:txBody>
                    <a:bodyPr/>
                    <a:lstStyle/>
                    <a:p>
                      <a:pPr algn="ctr" fontAlgn="ctr">
                        <a:buNone/>
                      </a:pPr>
                      <a:r>
                        <a:rPr lang="pt-BR" sz="1600" b="1"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4291890062"/>
                  </a:ext>
                </a:extLst>
              </a:tr>
              <a:tr h="553702">
                <a:tc>
                  <a:txBody>
                    <a:bodyPr/>
                    <a:lstStyle/>
                    <a:p>
                      <a:pPr algn="l" fontAlgn="ctr">
                        <a:buNone/>
                      </a:pPr>
                      <a:r>
                        <a:rPr lang="pt-BR" sz="1600" b="1" i="1" u="none" strike="noStrike">
                          <a:solidFill>
                            <a:srgbClr val="000000"/>
                          </a:solidFill>
                          <a:effectLst/>
                          <a:latin typeface="Arial" panose="020B0604020202020204" pitchFamily="34" charset="0"/>
                        </a:rPr>
                        <a:t>ADMINISTRAÇÃO INDIRETA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13.743.500,00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373547"/>
                  </a:ext>
                </a:extLst>
              </a:tr>
              <a:tr h="522063">
                <a:tc>
                  <a:txBody>
                    <a:bodyPr/>
                    <a:lstStyle/>
                    <a:p>
                      <a:pPr algn="l" fontAlgn="ctr">
                        <a:buNone/>
                      </a:pPr>
                      <a:r>
                        <a:rPr lang="pt-BR" sz="1600" b="1" i="1" u="none" strike="noStrike">
                          <a:solidFill>
                            <a:srgbClr val="000000"/>
                          </a:solidFill>
                          <a:effectLst/>
                          <a:latin typeface="Arial" panose="020B0604020202020204" pitchFamily="34" charset="0"/>
                        </a:rPr>
                        <a:t>   Serviço Autônomo de Água e Esgoto - SAAE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5.243.500,00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7188658"/>
                  </a:ext>
                </a:extLst>
              </a:tr>
              <a:tr h="585342">
                <a:tc>
                  <a:txBody>
                    <a:bodyPr/>
                    <a:lstStyle/>
                    <a:p>
                      <a:pPr algn="l" fontAlgn="ctr">
                        <a:buNone/>
                      </a:pPr>
                      <a:r>
                        <a:rPr lang="pt-BR" sz="1600" b="1" i="0" u="none" strike="noStrike">
                          <a:solidFill>
                            <a:srgbClr val="000000"/>
                          </a:solidFill>
                          <a:effectLst/>
                          <a:latin typeface="Arial" panose="020B0604020202020204" pitchFamily="34" charset="0"/>
                        </a:rPr>
                        <a:t>   Fundo de Previdência Municipal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8.500.000,00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0198642"/>
                  </a:ext>
                </a:extLst>
              </a:tr>
              <a:tr h="553702">
                <a:tc>
                  <a:txBody>
                    <a:bodyPr/>
                    <a:lstStyle/>
                    <a:p>
                      <a:pPr algn="ctr" fontAlgn="ctr">
                        <a:buNone/>
                      </a:pPr>
                      <a:r>
                        <a:rPr lang="pt-BR" sz="1600" b="1" i="0"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ctr">
                        <a:buNone/>
                      </a:pPr>
                      <a:r>
                        <a:rPr lang="pt-BR" sz="1600" b="1" i="0" u="none" strike="noStrike">
                          <a:solidFill>
                            <a:srgbClr val="000000"/>
                          </a:solidFill>
                          <a:effectLst/>
                          <a:latin typeface="Arial" panose="020B0604020202020204" pitchFamily="34" charset="0"/>
                        </a:rPr>
                        <a:t>124.138.039,25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extLst>
                  <a:ext uri="{0D108BD9-81ED-4DB2-BD59-A6C34878D82A}">
                    <a16:rowId xmlns:a16="http://schemas.microsoft.com/office/drawing/2014/main" val="2216705565"/>
                  </a:ext>
                </a:extLst>
              </a:tr>
              <a:tr h="332221">
                <a:tc gridSpan="2">
                  <a:txBody>
                    <a:bodyPr/>
                    <a:lstStyle/>
                    <a:p>
                      <a:pPr algn="l" fontAlgn="b">
                        <a:buNone/>
                      </a:pPr>
                      <a:r>
                        <a:rPr lang="pt-BR" sz="1200" b="0" i="0" u="none" strike="noStrike" dirty="0">
                          <a:solidFill>
                            <a:srgbClr val="000000"/>
                          </a:solidFill>
                          <a:effectLst/>
                          <a:latin typeface="Arial" panose="020B0604020202020204" pitchFamily="34" charset="0"/>
                        </a:rPr>
                        <a:t>Fonte: Anexos de Metas e Prioridades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250659153"/>
                  </a:ext>
                </a:extLst>
              </a:tr>
            </a:tbl>
          </a:graphicData>
        </a:graphic>
      </p:graphicFrame>
    </p:spTree>
    <p:extLst>
      <p:ext uri="{BB962C8B-B14F-4D97-AF65-F5344CB8AC3E}">
        <p14:creationId xmlns:p14="http://schemas.microsoft.com/office/powerpoint/2010/main" val="3610112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30F9C371-5BBA-3596-8C58-D8BE9B8B51AB}"/>
              </a:ext>
            </a:extLst>
          </p:cNvPr>
          <p:cNvGraphicFramePr>
            <a:graphicFrameLocks noGrp="1"/>
          </p:cNvGraphicFramePr>
          <p:nvPr>
            <p:extLst>
              <p:ext uri="{D42A27DB-BD31-4B8C-83A1-F6EECF244321}">
                <p14:modId xmlns:p14="http://schemas.microsoft.com/office/powerpoint/2010/main" val="2752301775"/>
              </p:ext>
            </p:extLst>
          </p:nvPr>
        </p:nvGraphicFramePr>
        <p:xfrm>
          <a:off x="1736035" y="371061"/>
          <a:ext cx="9912626" cy="6374299"/>
        </p:xfrm>
        <a:graphic>
          <a:graphicData uri="http://schemas.openxmlformats.org/drawingml/2006/table">
            <a:tbl>
              <a:tblPr/>
              <a:tblGrid>
                <a:gridCol w="7186404">
                  <a:extLst>
                    <a:ext uri="{9D8B030D-6E8A-4147-A177-3AD203B41FA5}">
                      <a16:colId xmlns:a16="http://schemas.microsoft.com/office/drawing/2014/main" val="3427700807"/>
                    </a:ext>
                  </a:extLst>
                </a:gridCol>
                <a:gridCol w="2726222">
                  <a:extLst>
                    <a:ext uri="{9D8B030D-6E8A-4147-A177-3AD203B41FA5}">
                      <a16:colId xmlns:a16="http://schemas.microsoft.com/office/drawing/2014/main" val="2825592538"/>
                    </a:ext>
                  </a:extLst>
                </a:gridCol>
              </a:tblGrid>
              <a:tr h="427985">
                <a:tc gridSpan="2">
                  <a:txBody>
                    <a:bodyPr/>
                    <a:lstStyle/>
                    <a:p>
                      <a:pPr algn="ctr" fontAlgn="ctr">
                        <a:buNone/>
                      </a:pPr>
                      <a:r>
                        <a:rPr lang="pt-BR" sz="1300" b="1" i="0" u="none" strike="noStrike">
                          <a:solidFill>
                            <a:srgbClr val="000000"/>
                          </a:solidFill>
                          <a:effectLst/>
                          <a:latin typeface="Arial" panose="020B0604020202020204" pitchFamily="34" charset="0"/>
                        </a:rPr>
                        <a:t>LEI ORÇAMENTÁRIA ANUAL RECEITA ESTIMADA PARA 2026</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4038039147"/>
                  </a:ext>
                </a:extLst>
              </a:tr>
              <a:tr h="360226">
                <a:tc>
                  <a:txBody>
                    <a:bodyPr/>
                    <a:lstStyle/>
                    <a:p>
                      <a:pPr algn="l" fontAlgn="ctr">
                        <a:buNone/>
                      </a:pPr>
                      <a:r>
                        <a:rPr lang="pt-BR" sz="1300" b="1" i="1" u="none" strike="noStrike">
                          <a:solidFill>
                            <a:srgbClr val="000000"/>
                          </a:solidFill>
                          <a:effectLst/>
                          <a:latin typeface="Arial" panose="020B0604020202020204" pitchFamily="34" charset="0"/>
                        </a:rPr>
                        <a:t>RECEITA CORRENTE</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300" b="1" i="0" u="none" strike="noStrike">
                          <a:solidFill>
                            <a:srgbClr val="000000"/>
                          </a:solidFill>
                          <a:effectLst/>
                          <a:latin typeface="Arial" panose="020B0604020202020204" pitchFamily="34" charset="0"/>
                        </a:rPr>
                        <a:t>125.988.181,80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81949208"/>
                  </a:ext>
                </a:extLst>
              </a:tr>
              <a:tr h="671564">
                <a:tc>
                  <a:txBody>
                    <a:bodyPr/>
                    <a:lstStyle/>
                    <a:p>
                      <a:pPr algn="l" fontAlgn="ctr">
                        <a:buNone/>
                      </a:pPr>
                      <a:r>
                        <a:rPr lang="pt-BR" sz="1300" b="1" i="0" u="none" strike="noStrike">
                          <a:solidFill>
                            <a:srgbClr val="000000"/>
                          </a:solidFill>
                          <a:effectLst/>
                          <a:latin typeface="Arial" panose="020B0604020202020204" pitchFamily="34" charset="0"/>
                        </a:rPr>
                        <a:t>  Receita Impostos, Taxas e Contribuição de Melhoria</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15.492.332,90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2358299"/>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Receita de Contribuições</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12.811.935,10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79992776"/>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Receita Patrimonial </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604.528,30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17705887"/>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Receita Agopecuária</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16.996,10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3263249"/>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Receita Industrial</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16.996,10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965614"/>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Receita de Serviços</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4.308.391,10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42214497"/>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Transferências Correntes</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91.427.745,20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74234467"/>
                  </a:ext>
                </a:extLst>
              </a:tr>
              <a:tr h="360226">
                <a:tc>
                  <a:txBody>
                    <a:bodyPr/>
                    <a:lstStyle/>
                    <a:p>
                      <a:pPr algn="l" fontAlgn="ctr">
                        <a:buNone/>
                      </a:pPr>
                      <a:r>
                        <a:rPr lang="pt-BR" sz="1300" b="1" i="0" u="none" strike="noStrike">
                          <a:solidFill>
                            <a:srgbClr val="000000"/>
                          </a:solidFill>
                          <a:effectLst/>
                          <a:latin typeface="Arial" panose="020B0604020202020204" pitchFamily="34" charset="0"/>
                        </a:rPr>
                        <a:t>  Outras Receitas Correntes</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1.309.257,00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54139582"/>
                  </a:ext>
                </a:extLst>
              </a:tr>
              <a:tr h="360226">
                <a:tc>
                  <a:txBody>
                    <a:bodyPr/>
                    <a:lstStyle/>
                    <a:p>
                      <a:pPr algn="l" fontAlgn="ctr">
                        <a:buNone/>
                      </a:pPr>
                      <a:r>
                        <a:rPr lang="pt-BR" sz="1300" b="1" i="1" u="none" strike="noStrike">
                          <a:solidFill>
                            <a:srgbClr val="000000"/>
                          </a:solidFill>
                          <a:effectLst/>
                          <a:latin typeface="Arial" panose="020B0604020202020204" pitchFamily="34" charset="0"/>
                        </a:rPr>
                        <a:t>RECEITA DE CAPITAL</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300" b="1" i="0" u="none" strike="noStrike">
                          <a:solidFill>
                            <a:srgbClr val="000000"/>
                          </a:solidFill>
                          <a:effectLst/>
                          <a:latin typeface="Arial" panose="020B0604020202020204" pitchFamily="34" charset="0"/>
                        </a:rPr>
                        <a:t>11.758.114,75</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610814751"/>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Operações de Créditos</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3.750.000,00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3767596"/>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Alienação de Bens</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505.694,20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2157537"/>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Transferências de Capital</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1.931.001,60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23701435"/>
                  </a:ext>
                </a:extLst>
              </a:tr>
              <a:tr h="347362">
                <a:tc>
                  <a:txBody>
                    <a:bodyPr/>
                    <a:lstStyle/>
                    <a:p>
                      <a:pPr algn="l" fontAlgn="ctr">
                        <a:buNone/>
                      </a:pPr>
                      <a:r>
                        <a:rPr lang="pt-BR" sz="1300" b="1" i="0" u="none" strike="noStrike">
                          <a:solidFill>
                            <a:srgbClr val="000000"/>
                          </a:solidFill>
                          <a:effectLst/>
                          <a:latin typeface="Arial" panose="020B0604020202020204" pitchFamily="34" charset="0"/>
                        </a:rPr>
                        <a:t>  Outras Receitas de Capital</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5.571.418,95</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38122725"/>
                  </a:ext>
                </a:extLst>
              </a:tr>
              <a:tr h="360226">
                <a:tc>
                  <a:txBody>
                    <a:bodyPr/>
                    <a:lstStyle/>
                    <a:p>
                      <a:pPr algn="l" fontAlgn="ctr">
                        <a:buNone/>
                      </a:pPr>
                      <a:r>
                        <a:rPr lang="pt-BR" sz="1300" b="1" i="0" u="none" strike="noStrike">
                          <a:solidFill>
                            <a:srgbClr val="000000"/>
                          </a:solidFill>
                          <a:effectLst/>
                          <a:latin typeface="Arial" panose="020B0604020202020204" pitchFamily="34" charset="0"/>
                        </a:rPr>
                        <a:t>Deduções de Receitas - FUNDEB</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-13.608.257,30</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37203581"/>
                  </a:ext>
                </a:extLst>
              </a:tr>
              <a:tr h="360226">
                <a:tc>
                  <a:txBody>
                    <a:bodyPr/>
                    <a:lstStyle/>
                    <a:p>
                      <a:pPr algn="ctr" fontAlgn="ctr">
                        <a:buNone/>
                      </a:pPr>
                      <a:r>
                        <a:rPr lang="pt-BR" sz="1300" b="1" i="1" u="none" strike="noStrike">
                          <a:solidFill>
                            <a:srgbClr val="000000"/>
                          </a:solidFill>
                          <a:effectLst/>
                          <a:latin typeface="Arial" panose="020B0604020202020204" pitchFamily="34" charset="0"/>
                        </a:rPr>
                        <a:t>TOTAL GERAL</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300" b="1" i="1" u="none" strike="noStrike" dirty="0">
                          <a:solidFill>
                            <a:srgbClr val="000000"/>
                          </a:solidFill>
                          <a:effectLst/>
                          <a:latin typeface="Arial" panose="020B0604020202020204" pitchFamily="34" charset="0"/>
                        </a:rPr>
                        <a:t>124.138.039,25</a:t>
                      </a:r>
                    </a:p>
                  </a:txBody>
                  <a:tcPr marL="7844" marR="7844" marT="78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23010564"/>
                  </a:ext>
                </a:extLst>
              </a:tr>
            </a:tbl>
          </a:graphicData>
        </a:graphic>
      </p:graphicFrame>
    </p:spTree>
    <p:extLst>
      <p:ext uri="{BB962C8B-B14F-4D97-AF65-F5344CB8AC3E}">
        <p14:creationId xmlns:p14="http://schemas.microsoft.com/office/powerpoint/2010/main" val="1660009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a:extLst>
              <a:ext uri="{FF2B5EF4-FFF2-40B4-BE49-F238E27FC236}">
                <a16:creationId xmlns:a16="http://schemas.microsoft.com/office/drawing/2014/main" id="{4643DD1F-A11E-A7AC-2A76-A86FF4A81444}"/>
              </a:ext>
            </a:extLst>
          </p:cNvPr>
          <p:cNvGraphicFramePr>
            <a:graphicFrameLocks noGrp="1"/>
          </p:cNvGraphicFramePr>
          <p:nvPr>
            <p:extLst>
              <p:ext uri="{D42A27DB-BD31-4B8C-83A1-F6EECF244321}">
                <p14:modId xmlns:p14="http://schemas.microsoft.com/office/powerpoint/2010/main" val="2405061125"/>
              </p:ext>
            </p:extLst>
          </p:nvPr>
        </p:nvGraphicFramePr>
        <p:xfrm>
          <a:off x="1703802" y="239395"/>
          <a:ext cx="10209901" cy="6373444"/>
        </p:xfrm>
        <a:graphic>
          <a:graphicData uri="http://schemas.openxmlformats.org/drawingml/2006/table">
            <a:tbl>
              <a:tblPr/>
              <a:tblGrid>
                <a:gridCol w="7401920">
                  <a:extLst>
                    <a:ext uri="{9D8B030D-6E8A-4147-A177-3AD203B41FA5}">
                      <a16:colId xmlns:a16="http://schemas.microsoft.com/office/drawing/2014/main" val="279091417"/>
                    </a:ext>
                  </a:extLst>
                </a:gridCol>
                <a:gridCol w="2807981">
                  <a:extLst>
                    <a:ext uri="{9D8B030D-6E8A-4147-A177-3AD203B41FA5}">
                      <a16:colId xmlns:a16="http://schemas.microsoft.com/office/drawing/2014/main" val="325283144"/>
                    </a:ext>
                  </a:extLst>
                </a:gridCol>
              </a:tblGrid>
              <a:tr h="633157">
                <a:tc gridSpan="2">
                  <a:txBody>
                    <a:bodyPr/>
                    <a:lstStyle/>
                    <a:p>
                      <a:pPr algn="ctr" fontAlgn="ctr">
                        <a:buNone/>
                      </a:pPr>
                      <a:r>
                        <a:rPr lang="pt-BR" sz="1600" b="1" i="0" u="none" strike="noStrike">
                          <a:solidFill>
                            <a:srgbClr val="000000"/>
                          </a:solidFill>
                          <a:effectLst/>
                          <a:latin typeface="Arial" panose="020B0604020202020204" pitchFamily="34" charset="0"/>
                        </a:rPr>
                        <a:t>LEI ORÇAMENTÁRIA ANUAL DESPESA GERAL PARA 2026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316970388"/>
                  </a:ext>
                </a:extLst>
              </a:tr>
              <a:tr h="532918">
                <a:tc>
                  <a:txBody>
                    <a:bodyPr/>
                    <a:lstStyle/>
                    <a:p>
                      <a:pPr algn="l" fontAlgn="ctr">
                        <a:buNone/>
                      </a:pPr>
                      <a:r>
                        <a:rPr lang="pt-BR" sz="1600" b="1" i="1" u="none" strike="noStrike">
                          <a:solidFill>
                            <a:srgbClr val="000000"/>
                          </a:solidFill>
                          <a:effectLst/>
                          <a:latin typeface="Arial" panose="020B0604020202020204" pitchFamily="34" charset="0"/>
                        </a:rPr>
                        <a:t>DESPESA CORRENTE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107.548.064,69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14404501"/>
                  </a:ext>
                </a:extLst>
              </a:tr>
              <a:tr h="513885">
                <a:tc>
                  <a:txBody>
                    <a:bodyPr/>
                    <a:lstStyle/>
                    <a:p>
                      <a:pPr algn="l" fontAlgn="ctr">
                        <a:buNone/>
                      </a:pPr>
                      <a:r>
                        <a:rPr lang="pt-BR" sz="1600" b="1" i="0" u="none" strike="noStrike">
                          <a:solidFill>
                            <a:srgbClr val="000000"/>
                          </a:solidFill>
                          <a:effectLst/>
                          <a:latin typeface="Arial" panose="020B0604020202020204" pitchFamily="34" charset="0"/>
                        </a:rPr>
                        <a:t>  Pessoal e Encargos Socias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56.415.909,27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4520630"/>
                  </a:ext>
                </a:extLst>
              </a:tr>
              <a:tr h="513885">
                <a:tc>
                  <a:txBody>
                    <a:bodyPr/>
                    <a:lstStyle/>
                    <a:p>
                      <a:pPr algn="l" fontAlgn="ctr">
                        <a:buNone/>
                      </a:pPr>
                      <a:r>
                        <a:rPr lang="pt-BR" sz="1600" b="1" i="0" u="none" strike="noStrike" dirty="0">
                          <a:solidFill>
                            <a:srgbClr val="000000"/>
                          </a:solidFill>
                          <a:effectLst/>
                          <a:latin typeface="Arial" panose="020B0604020202020204" pitchFamily="34" charset="0"/>
                        </a:rPr>
                        <a:t>  Juros e Encargos da Dívida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1.000.000,00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71241136"/>
                  </a:ext>
                </a:extLst>
              </a:tr>
              <a:tr h="532918">
                <a:tc>
                  <a:txBody>
                    <a:bodyPr/>
                    <a:lstStyle/>
                    <a:p>
                      <a:pPr algn="l" fontAlgn="ctr">
                        <a:buNone/>
                      </a:pPr>
                      <a:r>
                        <a:rPr lang="pt-BR" sz="1600" b="1" i="0" u="none" strike="noStrike">
                          <a:solidFill>
                            <a:srgbClr val="000000"/>
                          </a:solidFill>
                          <a:effectLst/>
                          <a:latin typeface="Arial" panose="020B0604020202020204" pitchFamily="34" charset="0"/>
                        </a:rPr>
                        <a:t>  Outras Despesas Correntes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50.132.155,42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43748629"/>
                  </a:ext>
                </a:extLst>
              </a:tr>
              <a:tr h="506272">
                <a:tc gridSpan="2">
                  <a:txBody>
                    <a:bodyPr/>
                    <a:lstStyle/>
                    <a:p>
                      <a:pPr algn="ctr" fontAlgn="ctr">
                        <a:buNone/>
                      </a:pPr>
                      <a:r>
                        <a:rPr lang="pt-BR" sz="1600" b="1" i="0" u="none" strike="noStrike" dirty="0">
                          <a:solidFill>
                            <a:srgbClr val="000000"/>
                          </a:solidFill>
                          <a:effectLst/>
                          <a:latin typeface="Arial" panose="020B06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4197240739"/>
                  </a:ext>
                </a:extLst>
              </a:tr>
              <a:tr h="532918">
                <a:tc>
                  <a:txBody>
                    <a:bodyPr/>
                    <a:lstStyle/>
                    <a:p>
                      <a:pPr algn="l" fontAlgn="ctr">
                        <a:buNone/>
                      </a:pPr>
                      <a:r>
                        <a:rPr lang="pt-BR" sz="1600" b="1" i="1" u="none" strike="noStrike">
                          <a:solidFill>
                            <a:srgbClr val="000000"/>
                          </a:solidFill>
                          <a:effectLst/>
                          <a:latin typeface="Arial" panose="020B0604020202020204" pitchFamily="34" charset="0"/>
                        </a:rPr>
                        <a:t>DESPESA DE CAPITAL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16.477.984,96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37334763"/>
                  </a:ext>
                </a:extLst>
              </a:tr>
              <a:tr h="513885">
                <a:tc>
                  <a:txBody>
                    <a:bodyPr/>
                    <a:lstStyle/>
                    <a:p>
                      <a:pPr algn="l" fontAlgn="ctr">
                        <a:buNone/>
                      </a:pPr>
                      <a:r>
                        <a:rPr lang="pt-BR" sz="1600" b="1" i="0" u="none" strike="noStrike" dirty="0">
                          <a:solidFill>
                            <a:srgbClr val="000000"/>
                          </a:solidFill>
                          <a:effectLst/>
                          <a:latin typeface="Arial" panose="020B0604020202020204" pitchFamily="34" charset="0"/>
                        </a:rPr>
                        <a:t>  Investimentos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14.777.984,96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9597134"/>
                  </a:ext>
                </a:extLst>
              </a:tr>
              <a:tr h="513885">
                <a:tc>
                  <a:txBody>
                    <a:bodyPr/>
                    <a:lstStyle/>
                    <a:p>
                      <a:pPr algn="l" fontAlgn="ctr">
                        <a:buNone/>
                      </a:pPr>
                      <a:r>
                        <a:rPr lang="pt-BR" sz="1600" b="1" i="0" u="none" strike="noStrike">
                          <a:solidFill>
                            <a:srgbClr val="000000"/>
                          </a:solidFill>
                          <a:effectLst/>
                          <a:latin typeface="Arial" panose="020B0604020202020204" pitchFamily="34" charset="0"/>
                        </a:rPr>
                        <a:t>  Inversões Financeiras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200.000,00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0193750"/>
                  </a:ext>
                </a:extLst>
              </a:tr>
              <a:tr h="513885">
                <a:tc>
                  <a:txBody>
                    <a:bodyPr/>
                    <a:lstStyle/>
                    <a:p>
                      <a:pPr algn="l" fontAlgn="ctr">
                        <a:buNone/>
                      </a:pPr>
                      <a:r>
                        <a:rPr lang="pt-BR" sz="1600" b="1" i="0" u="none" strike="noStrike">
                          <a:solidFill>
                            <a:srgbClr val="000000"/>
                          </a:solidFill>
                          <a:effectLst/>
                          <a:latin typeface="Arial" panose="020B0604020202020204" pitchFamily="34" charset="0"/>
                        </a:rPr>
                        <a:t>  Amortização da Dívida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1075792"/>
                  </a:ext>
                </a:extLst>
              </a:tr>
              <a:tr h="532918">
                <a:tc>
                  <a:txBody>
                    <a:bodyPr/>
                    <a:lstStyle/>
                    <a:p>
                      <a:pPr algn="l" fontAlgn="ctr">
                        <a:buNone/>
                      </a:pPr>
                      <a:r>
                        <a:rPr lang="pt-BR" sz="1600" b="1" i="1" u="none" strike="noStrike">
                          <a:solidFill>
                            <a:srgbClr val="000000"/>
                          </a:solidFill>
                          <a:effectLst/>
                          <a:latin typeface="Arial" panose="020B0604020202020204" pitchFamily="34" charset="0"/>
                        </a:rPr>
                        <a:t>RESERVA DE CONTINGÊNCIA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1" u="none" strike="noStrike">
                          <a:solidFill>
                            <a:srgbClr val="000000"/>
                          </a:solidFill>
                          <a:effectLst/>
                          <a:latin typeface="Arial" panose="020B0604020202020204" pitchFamily="34" charset="0"/>
                        </a:rPr>
                        <a:t>111.989,60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0028334"/>
                  </a:ext>
                </a:extLst>
              </a:tr>
              <a:tr h="532918">
                <a:tc>
                  <a:txBody>
                    <a:bodyPr/>
                    <a:lstStyle/>
                    <a:p>
                      <a:pPr algn="ctr" fontAlgn="ctr">
                        <a:buNone/>
                      </a:pPr>
                      <a:r>
                        <a:rPr lang="pt-BR" sz="1600" b="1" i="1"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1" u="none" strike="noStrike" dirty="0">
                          <a:solidFill>
                            <a:srgbClr val="000000"/>
                          </a:solidFill>
                          <a:effectLst/>
                          <a:latin typeface="Arial" panose="020B0604020202020204" pitchFamily="34" charset="0"/>
                        </a:rPr>
                        <a:t>124.138.039,25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8887283"/>
                  </a:ext>
                </a:extLst>
              </a:tr>
            </a:tbl>
          </a:graphicData>
        </a:graphic>
      </p:graphicFrame>
    </p:spTree>
    <p:extLst>
      <p:ext uri="{BB962C8B-B14F-4D97-AF65-F5344CB8AC3E}">
        <p14:creationId xmlns:p14="http://schemas.microsoft.com/office/powerpoint/2010/main" val="4662228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a:extLst>
              <a:ext uri="{FF2B5EF4-FFF2-40B4-BE49-F238E27FC236}">
                <a16:creationId xmlns:a16="http://schemas.microsoft.com/office/drawing/2014/main" id="{1B12D1CD-F281-F7B4-4F72-9E9553EB7466}"/>
              </a:ext>
            </a:extLst>
          </p:cNvPr>
          <p:cNvGraphicFramePr>
            <a:graphicFrameLocks noGrp="1"/>
          </p:cNvGraphicFramePr>
          <p:nvPr>
            <p:extLst>
              <p:ext uri="{D42A27DB-BD31-4B8C-83A1-F6EECF244321}">
                <p14:modId xmlns:p14="http://schemas.microsoft.com/office/powerpoint/2010/main" val="4111985884"/>
              </p:ext>
            </p:extLst>
          </p:nvPr>
        </p:nvGraphicFramePr>
        <p:xfrm>
          <a:off x="1734672" y="318079"/>
          <a:ext cx="10246656" cy="2533650"/>
        </p:xfrm>
        <a:graphic>
          <a:graphicData uri="http://schemas.openxmlformats.org/drawingml/2006/table">
            <a:tbl>
              <a:tblPr/>
              <a:tblGrid>
                <a:gridCol w="7428566">
                  <a:extLst>
                    <a:ext uri="{9D8B030D-6E8A-4147-A177-3AD203B41FA5}">
                      <a16:colId xmlns:a16="http://schemas.microsoft.com/office/drawing/2014/main" val="2506705802"/>
                    </a:ext>
                  </a:extLst>
                </a:gridCol>
                <a:gridCol w="2818090">
                  <a:extLst>
                    <a:ext uri="{9D8B030D-6E8A-4147-A177-3AD203B41FA5}">
                      <a16:colId xmlns:a16="http://schemas.microsoft.com/office/drawing/2014/main" val="2163976546"/>
                    </a:ext>
                  </a:extLst>
                </a:gridCol>
              </a:tblGrid>
              <a:tr h="252597">
                <a:tc gridSpan="2">
                  <a:txBody>
                    <a:bodyPr/>
                    <a:lstStyle/>
                    <a:p>
                      <a:pPr algn="ctr" fontAlgn="ctr">
                        <a:buNone/>
                      </a:pPr>
                      <a:r>
                        <a:rPr lang="pt-BR" sz="1600" b="1" i="0" u="none" strike="noStrike">
                          <a:solidFill>
                            <a:srgbClr val="000000"/>
                          </a:solidFill>
                          <a:effectLst/>
                          <a:latin typeface="Arial" panose="020B0604020202020204" pitchFamily="34" charset="0"/>
                        </a:rPr>
                        <a:t>LEI  ORÇAMENTÁRIA ANUAL RECEITA PARA 2026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hMerge="1">
                  <a:txBody>
                    <a:bodyPr/>
                    <a:lstStyle/>
                    <a:p>
                      <a:endParaRPr lang="pt-BR"/>
                    </a:p>
                  </a:txBody>
                  <a:tcPr/>
                </a:tc>
                <a:extLst>
                  <a:ext uri="{0D108BD9-81ED-4DB2-BD59-A6C34878D82A}">
                    <a16:rowId xmlns:a16="http://schemas.microsoft.com/office/drawing/2014/main" val="3137527786"/>
                  </a:ext>
                </a:extLst>
              </a:tr>
              <a:tr h="252597">
                <a:tc gridSpan="2">
                  <a:txBody>
                    <a:bodyPr/>
                    <a:lstStyle/>
                    <a:p>
                      <a:pPr algn="ctr" fontAlgn="ctr">
                        <a:buNone/>
                      </a:pPr>
                      <a:r>
                        <a:rPr lang="pt-BR" sz="1600" b="1" i="0" u="none" strike="noStrike">
                          <a:solidFill>
                            <a:srgbClr val="000000"/>
                          </a:solidFill>
                          <a:effectLst/>
                          <a:latin typeface="Arial" panose="020B0604020202020204" pitchFamily="34" charset="0"/>
                        </a:rPr>
                        <a:t>SAAE - PEABIRU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2500238475"/>
                  </a:ext>
                </a:extLst>
              </a:tr>
              <a:tr h="201977">
                <a:tc>
                  <a:txBody>
                    <a:bodyPr/>
                    <a:lstStyle/>
                    <a:p>
                      <a:pPr algn="l" fontAlgn="ctr">
                        <a:buNone/>
                      </a:pPr>
                      <a:r>
                        <a:rPr lang="pt-BR" sz="1600" b="1" i="1" u="none" strike="noStrike" dirty="0">
                          <a:solidFill>
                            <a:srgbClr val="000000"/>
                          </a:solidFill>
                          <a:effectLst/>
                          <a:latin typeface="Arial" panose="020B0604020202020204" pitchFamily="34" charset="0"/>
                        </a:rPr>
                        <a:t>RECEITA CORRENTE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5.243.500,00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73401924"/>
                  </a:ext>
                </a:extLst>
              </a:tr>
              <a:tr h="205014">
                <a:tc>
                  <a:txBody>
                    <a:bodyPr/>
                    <a:lstStyle/>
                    <a:p>
                      <a:pPr algn="l" fontAlgn="ctr">
                        <a:buNone/>
                      </a:pPr>
                      <a:r>
                        <a:rPr lang="pt-BR" sz="1600" b="1" i="1" u="none" strike="noStrike" dirty="0">
                          <a:solidFill>
                            <a:srgbClr val="000000"/>
                          </a:solidFill>
                          <a:effectLst/>
                          <a:latin typeface="Arial" panose="020B0604020202020204" pitchFamily="34" charset="0"/>
                        </a:rPr>
                        <a:t>  Receitas de Capital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buNone/>
                      </a:pPr>
                      <a:r>
                        <a:rPr lang="pt-BR" sz="1600" b="1" i="0" u="none" strike="noStrike">
                          <a:solidFill>
                            <a:srgbClr val="000000"/>
                          </a:solidFill>
                          <a:effectLst/>
                          <a:latin typeface="Arial" panose="020B0604020202020204" pitchFamily="34" charset="0"/>
                        </a:rPr>
                        <a:t>750.000,00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85322162"/>
                  </a:ext>
                </a:extLst>
              </a:tr>
              <a:tr h="205014">
                <a:tc>
                  <a:txBody>
                    <a:bodyPr/>
                    <a:lstStyle/>
                    <a:p>
                      <a:pPr algn="l" fontAlgn="ctr">
                        <a:buNone/>
                      </a:pPr>
                      <a:r>
                        <a:rPr lang="pt-BR" sz="1600" b="1" i="1" u="none" strike="noStrike">
                          <a:solidFill>
                            <a:srgbClr val="000000"/>
                          </a:solidFill>
                          <a:effectLst/>
                          <a:latin typeface="Arial" panose="020B0604020202020204" pitchFamily="34" charset="0"/>
                        </a:rPr>
                        <a:t>  Operações de Credito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09339990"/>
                  </a:ext>
                </a:extLst>
              </a:tr>
              <a:tr h="205014">
                <a:tc>
                  <a:txBody>
                    <a:bodyPr/>
                    <a:lstStyle/>
                    <a:p>
                      <a:pPr algn="l" fontAlgn="ctr">
                        <a:buNone/>
                      </a:pPr>
                      <a:r>
                        <a:rPr lang="pt-BR" sz="1600" b="1" i="0" u="none" strike="noStrike">
                          <a:solidFill>
                            <a:srgbClr val="000000"/>
                          </a:solidFill>
                          <a:effectLst/>
                          <a:latin typeface="Arial" panose="020B0604020202020204" pitchFamily="34" charset="0"/>
                        </a:rPr>
                        <a:t>  Receita Patrimonial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73.500,00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6678867"/>
                  </a:ext>
                </a:extLst>
              </a:tr>
              <a:tr h="205014">
                <a:tc>
                  <a:txBody>
                    <a:bodyPr/>
                    <a:lstStyle/>
                    <a:p>
                      <a:pPr algn="l" fontAlgn="ctr">
                        <a:buNone/>
                      </a:pPr>
                      <a:r>
                        <a:rPr lang="pt-BR" sz="1600" b="1" i="0" u="none" strike="noStrike">
                          <a:solidFill>
                            <a:srgbClr val="000000"/>
                          </a:solidFill>
                          <a:effectLst/>
                          <a:latin typeface="Arial" panose="020B0604020202020204" pitchFamily="34" charset="0"/>
                        </a:rPr>
                        <a:t>  Receita de Serviços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4.212.800,00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99422572"/>
                  </a:ext>
                </a:extLst>
              </a:tr>
              <a:tr h="205014">
                <a:tc>
                  <a:txBody>
                    <a:bodyPr/>
                    <a:lstStyle/>
                    <a:p>
                      <a:pPr algn="l" fontAlgn="ctr">
                        <a:buNone/>
                      </a:pPr>
                      <a:r>
                        <a:rPr lang="pt-BR" sz="1600" b="1" i="0" u="none" strike="noStrike" dirty="0">
                          <a:solidFill>
                            <a:srgbClr val="000000"/>
                          </a:solidFill>
                          <a:effectLst/>
                          <a:latin typeface="Arial" panose="020B0604020202020204" pitchFamily="34" charset="0"/>
                        </a:rPr>
                        <a:t>  Outras Receitas Correntes</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207.200,00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4094103"/>
                  </a:ext>
                </a:extLst>
              </a:tr>
              <a:tr h="201977">
                <a:tc gridSpan="2">
                  <a:txBody>
                    <a:bodyPr/>
                    <a:lstStyle/>
                    <a:p>
                      <a:pPr algn="ctr" fontAlgn="ctr">
                        <a:buNone/>
                      </a:pPr>
                      <a:r>
                        <a:rPr lang="pt-BR" sz="1600" b="1"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2820422476"/>
                  </a:ext>
                </a:extLst>
              </a:tr>
              <a:tr h="212607">
                <a:tc>
                  <a:txBody>
                    <a:bodyPr/>
                    <a:lstStyle/>
                    <a:p>
                      <a:pPr algn="ctr" fontAlgn="ctr">
                        <a:buNone/>
                      </a:pPr>
                      <a:r>
                        <a:rPr lang="pt-BR" sz="1600" b="1" i="1"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1" u="none" strike="noStrike" dirty="0">
                          <a:solidFill>
                            <a:srgbClr val="000000"/>
                          </a:solidFill>
                          <a:effectLst/>
                          <a:latin typeface="Arial" panose="020B0604020202020204" pitchFamily="34" charset="0"/>
                        </a:rPr>
                        <a:t>5.243.500,00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417094139"/>
                  </a:ext>
                </a:extLst>
              </a:tr>
            </a:tbl>
          </a:graphicData>
        </a:graphic>
      </p:graphicFrame>
      <p:graphicFrame>
        <p:nvGraphicFramePr>
          <p:cNvPr id="4" name="Tabela 3">
            <a:extLst>
              <a:ext uri="{FF2B5EF4-FFF2-40B4-BE49-F238E27FC236}">
                <a16:creationId xmlns:a16="http://schemas.microsoft.com/office/drawing/2014/main" id="{52744B0A-3532-253B-D50D-07902F8931D2}"/>
              </a:ext>
            </a:extLst>
          </p:cNvPr>
          <p:cNvGraphicFramePr>
            <a:graphicFrameLocks noGrp="1"/>
          </p:cNvGraphicFramePr>
          <p:nvPr>
            <p:extLst>
              <p:ext uri="{D42A27DB-BD31-4B8C-83A1-F6EECF244321}">
                <p14:modId xmlns:p14="http://schemas.microsoft.com/office/powerpoint/2010/main" val="2256811346"/>
              </p:ext>
            </p:extLst>
          </p:nvPr>
        </p:nvGraphicFramePr>
        <p:xfrm>
          <a:off x="1734671" y="3033451"/>
          <a:ext cx="10246655" cy="3506470"/>
        </p:xfrm>
        <a:graphic>
          <a:graphicData uri="http://schemas.openxmlformats.org/drawingml/2006/table">
            <a:tbl>
              <a:tblPr/>
              <a:tblGrid>
                <a:gridCol w="7428566">
                  <a:extLst>
                    <a:ext uri="{9D8B030D-6E8A-4147-A177-3AD203B41FA5}">
                      <a16:colId xmlns:a16="http://schemas.microsoft.com/office/drawing/2014/main" val="3208120788"/>
                    </a:ext>
                  </a:extLst>
                </a:gridCol>
                <a:gridCol w="2818089">
                  <a:extLst>
                    <a:ext uri="{9D8B030D-6E8A-4147-A177-3AD203B41FA5}">
                      <a16:colId xmlns:a16="http://schemas.microsoft.com/office/drawing/2014/main" val="3733754419"/>
                    </a:ext>
                  </a:extLst>
                </a:gridCol>
              </a:tblGrid>
              <a:tr h="316865">
                <a:tc gridSpan="2">
                  <a:txBody>
                    <a:bodyPr/>
                    <a:lstStyle/>
                    <a:p>
                      <a:pPr algn="ctr" fontAlgn="ctr">
                        <a:buNone/>
                      </a:pPr>
                      <a:r>
                        <a:rPr lang="pt-BR" sz="1600" b="1" i="0" u="none" strike="noStrike">
                          <a:solidFill>
                            <a:srgbClr val="000000"/>
                          </a:solidFill>
                          <a:effectLst/>
                          <a:latin typeface="Arial" panose="020B0604020202020204" pitchFamily="34" charset="0"/>
                        </a:rPr>
                        <a:t>LEI ORÇAMENTÁRIA DESPESA ANUAL PARA 2026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942531102"/>
                  </a:ext>
                </a:extLst>
              </a:tr>
              <a:tr h="316865">
                <a:tc gridSpan="2">
                  <a:txBody>
                    <a:bodyPr/>
                    <a:lstStyle/>
                    <a:p>
                      <a:pPr algn="ctr" fontAlgn="ctr">
                        <a:buNone/>
                      </a:pPr>
                      <a:r>
                        <a:rPr lang="pt-BR" sz="1600" b="1" i="0" u="none" strike="noStrike">
                          <a:solidFill>
                            <a:srgbClr val="000000"/>
                          </a:solidFill>
                          <a:effectLst/>
                          <a:latin typeface="Arial" panose="020B0604020202020204" pitchFamily="34" charset="0"/>
                        </a:rPr>
                        <a:t>SAAE - PEABIRU</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010663082"/>
                  </a:ext>
                </a:extLst>
              </a:tr>
              <a:tr h="266700">
                <a:tc>
                  <a:txBody>
                    <a:bodyPr/>
                    <a:lstStyle/>
                    <a:p>
                      <a:pPr algn="l" fontAlgn="ctr">
                        <a:buNone/>
                      </a:pPr>
                      <a:r>
                        <a:rPr lang="pt-BR" sz="1600" b="1" i="1" u="none" strike="noStrike">
                          <a:solidFill>
                            <a:srgbClr val="000000"/>
                          </a:solidFill>
                          <a:effectLst/>
                          <a:latin typeface="Arial" panose="020B0604020202020204" pitchFamily="34" charset="0"/>
                        </a:rPr>
                        <a:t>DESPESA CORRENTE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3.855.500,00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6594631"/>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Pessoal e Encargos Socias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1.896.800,00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9167873"/>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Juros e Encargos da Dívida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60557080"/>
                  </a:ext>
                </a:extLst>
              </a:tr>
              <a:tr h="266700">
                <a:tc>
                  <a:txBody>
                    <a:bodyPr/>
                    <a:lstStyle/>
                    <a:p>
                      <a:pPr algn="l" fontAlgn="ctr">
                        <a:buNone/>
                      </a:pPr>
                      <a:r>
                        <a:rPr lang="pt-BR" sz="1600" b="1" i="0" u="none" strike="noStrike">
                          <a:solidFill>
                            <a:srgbClr val="000000"/>
                          </a:solidFill>
                          <a:effectLst/>
                          <a:latin typeface="Arial" panose="020B0604020202020204" pitchFamily="34" charset="0"/>
                        </a:rPr>
                        <a:t>  Outras Despesas Correntes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1.958.700,00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0455253"/>
                  </a:ext>
                </a:extLst>
              </a:tr>
              <a:tr h="76200">
                <a:tc gridSpan="2">
                  <a:txBody>
                    <a:bodyPr/>
                    <a:lstStyle/>
                    <a:p>
                      <a:pPr algn="ctr" fontAlgn="ctr">
                        <a:buNone/>
                      </a:pPr>
                      <a:r>
                        <a:rPr lang="pt-BR" sz="1600" b="1" i="0" u="none" strike="noStrike" dirty="0">
                          <a:solidFill>
                            <a:srgbClr val="000000"/>
                          </a:solidFill>
                          <a:effectLst/>
                          <a:latin typeface="Arial" panose="020B06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276492289"/>
                  </a:ext>
                </a:extLst>
              </a:tr>
              <a:tr h="266700">
                <a:tc>
                  <a:txBody>
                    <a:bodyPr/>
                    <a:lstStyle/>
                    <a:p>
                      <a:pPr algn="l" fontAlgn="ctr">
                        <a:buNone/>
                      </a:pPr>
                      <a:r>
                        <a:rPr lang="pt-BR" sz="1600" b="1" i="1" u="none" strike="noStrike">
                          <a:solidFill>
                            <a:srgbClr val="000000"/>
                          </a:solidFill>
                          <a:effectLst/>
                          <a:latin typeface="Arial" panose="020B0604020202020204" pitchFamily="34" charset="0"/>
                        </a:rPr>
                        <a:t>DESPESA DE CAPITAL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1.388.000,00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424788129"/>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Investimentos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1.358.000,00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799141"/>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Inversões Financeiras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80254009"/>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Amortização da Dívida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30833387"/>
                  </a:ext>
                </a:extLst>
              </a:tr>
              <a:tr h="266700">
                <a:tc>
                  <a:txBody>
                    <a:bodyPr/>
                    <a:lstStyle/>
                    <a:p>
                      <a:pPr algn="l" fontAlgn="ctr">
                        <a:buNone/>
                      </a:pPr>
                      <a:r>
                        <a:rPr lang="pt-BR" sz="1600" b="1" i="1" u="none" strike="noStrike">
                          <a:solidFill>
                            <a:srgbClr val="000000"/>
                          </a:solidFill>
                          <a:effectLst/>
                          <a:latin typeface="Arial" panose="020B0604020202020204" pitchFamily="34" charset="0"/>
                        </a:rPr>
                        <a:t>RESERVA DE CONTINGÊNCIA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1" u="none" strike="noStrike">
                          <a:solidFill>
                            <a:srgbClr val="000000"/>
                          </a:solidFill>
                          <a:effectLst/>
                          <a:latin typeface="Arial" panose="020B0604020202020204" pitchFamily="34" charset="0"/>
                        </a:rPr>
                        <a:t>30.000,00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1435034"/>
                  </a:ext>
                </a:extLst>
              </a:tr>
              <a:tr h="266700">
                <a:tc>
                  <a:txBody>
                    <a:bodyPr/>
                    <a:lstStyle/>
                    <a:p>
                      <a:pPr algn="ctr" fontAlgn="ctr">
                        <a:buNone/>
                      </a:pPr>
                      <a:r>
                        <a:rPr lang="pt-BR" sz="1600" b="1" i="1"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1" u="none" strike="noStrike" dirty="0">
                          <a:solidFill>
                            <a:srgbClr val="000000"/>
                          </a:solidFill>
                          <a:effectLst/>
                          <a:latin typeface="Arial" panose="020B0604020202020204" pitchFamily="34" charset="0"/>
                        </a:rPr>
                        <a:t>5.243.500,00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35531949"/>
                  </a:ext>
                </a:extLst>
              </a:tr>
            </a:tbl>
          </a:graphicData>
        </a:graphic>
      </p:graphicFrame>
    </p:spTree>
    <p:extLst>
      <p:ext uri="{BB962C8B-B14F-4D97-AF65-F5344CB8AC3E}">
        <p14:creationId xmlns:p14="http://schemas.microsoft.com/office/powerpoint/2010/main" val="68610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a:extLst>
              <a:ext uri="{FF2B5EF4-FFF2-40B4-BE49-F238E27FC236}">
                <a16:creationId xmlns:a16="http://schemas.microsoft.com/office/drawing/2014/main" id="{662E1ED3-6DB5-6E11-AD95-87827CA6FF79}"/>
              </a:ext>
            </a:extLst>
          </p:cNvPr>
          <p:cNvGraphicFramePr>
            <a:graphicFrameLocks noGrp="1"/>
          </p:cNvGraphicFramePr>
          <p:nvPr>
            <p:extLst>
              <p:ext uri="{D42A27DB-BD31-4B8C-83A1-F6EECF244321}">
                <p14:modId xmlns:p14="http://schemas.microsoft.com/office/powerpoint/2010/main" val="2023104736"/>
              </p:ext>
            </p:extLst>
          </p:nvPr>
        </p:nvGraphicFramePr>
        <p:xfrm>
          <a:off x="1640541" y="453465"/>
          <a:ext cx="10085292" cy="2371090"/>
        </p:xfrm>
        <a:graphic>
          <a:graphicData uri="http://schemas.openxmlformats.org/drawingml/2006/table">
            <a:tbl>
              <a:tblPr/>
              <a:tblGrid>
                <a:gridCol w="7311582">
                  <a:extLst>
                    <a:ext uri="{9D8B030D-6E8A-4147-A177-3AD203B41FA5}">
                      <a16:colId xmlns:a16="http://schemas.microsoft.com/office/drawing/2014/main" val="31424999"/>
                    </a:ext>
                  </a:extLst>
                </a:gridCol>
                <a:gridCol w="2773710">
                  <a:extLst>
                    <a:ext uri="{9D8B030D-6E8A-4147-A177-3AD203B41FA5}">
                      <a16:colId xmlns:a16="http://schemas.microsoft.com/office/drawing/2014/main" val="3064005756"/>
                    </a:ext>
                  </a:extLst>
                </a:gridCol>
              </a:tblGrid>
              <a:tr h="316865">
                <a:tc gridSpan="2">
                  <a:txBody>
                    <a:bodyPr/>
                    <a:lstStyle/>
                    <a:p>
                      <a:pPr algn="ctr" fontAlgn="ctr">
                        <a:buNone/>
                      </a:pPr>
                      <a:r>
                        <a:rPr lang="pt-BR" sz="1600" b="1" i="0" u="none" strike="noStrike">
                          <a:solidFill>
                            <a:srgbClr val="000000"/>
                          </a:solidFill>
                          <a:effectLst/>
                          <a:latin typeface="Arial" panose="020B0604020202020204" pitchFamily="34" charset="0"/>
                        </a:rPr>
                        <a:t>MUNICÍPIO DE PEABIRU - PARANÁ</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hMerge="1">
                  <a:txBody>
                    <a:bodyPr/>
                    <a:lstStyle/>
                    <a:p>
                      <a:endParaRPr lang="pt-BR"/>
                    </a:p>
                  </a:txBody>
                  <a:tcPr/>
                </a:tc>
                <a:extLst>
                  <a:ext uri="{0D108BD9-81ED-4DB2-BD59-A6C34878D82A}">
                    <a16:rowId xmlns:a16="http://schemas.microsoft.com/office/drawing/2014/main" val="1662725542"/>
                  </a:ext>
                </a:extLst>
              </a:tr>
              <a:tr h="316865">
                <a:tc gridSpan="2">
                  <a:txBody>
                    <a:bodyPr/>
                    <a:lstStyle/>
                    <a:p>
                      <a:pPr algn="ctr" fontAlgn="ctr">
                        <a:buNone/>
                      </a:pPr>
                      <a:r>
                        <a:rPr lang="pt-BR" sz="1600" b="1" i="0" u="none" strike="noStrike">
                          <a:solidFill>
                            <a:srgbClr val="000000"/>
                          </a:solidFill>
                          <a:effectLst/>
                          <a:latin typeface="Arial" panose="020B0604020202020204" pitchFamily="34" charset="0"/>
                        </a:rPr>
                        <a:t>LEI ORÇAMENTÁRIAS PARA 2026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hMerge="1">
                  <a:txBody>
                    <a:bodyPr/>
                    <a:lstStyle/>
                    <a:p>
                      <a:endParaRPr lang="pt-BR"/>
                    </a:p>
                  </a:txBody>
                  <a:tcPr/>
                </a:tc>
                <a:extLst>
                  <a:ext uri="{0D108BD9-81ED-4DB2-BD59-A6C34878D82A}">
                    <a16:rowId xmlns:a16="http://schemas.microsoft.com/office/drawing/2014/main" val="4156770801"/>
                  </a:ext>
                </a:extLst>
              </a:tr>
              <a:tr h="316865">
                <a:tc gridSpan="2">
                  <a:txBody>
                    <a:bodyPr/>
                    <a:lstStyle/>
                    <a:p>
                      <a:pPr algn="ctr" fontAlgn="ctr">
                        <a:buNone/>
                      </a:pPr>
                      <a:r>
                        <a:rPr lang="pt-BR" sz="1600" b="1" i="0" u="none" strike="noStrike">
                          <a:solidFill>
                            <a:srgbClr val="000000"/>
                          </a:solidFill>
                          <a:effectLst/>
                          <a:latin typeface="Arial" panose="020B0604020202020204" pitchFamily="34" charset="0"/>
                        </a:rPr>
                        <a:t>FUNDO MUNICIPAL DE PREVIDÊNCIA DE PEABIRU</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36150735"/>
                  </a:ext>
                </a:extLst>
              </a:tr>
              <a:tr h="266700">
                <a:tc>
                  <a:txBody>
                    <a:bodyPr/>
                    <a:lstStyle/>
                    <a:p>
                      <a:pPr algn="l" fontAlgn="ctr">
                        <a:buNone/>
                      </a:pPr>
                      <a:r>
                        <a:rPr lang="pt-BR" sz="1600" b="1" i="1" u="none" strike="noStrike">
                          <a:solidFill>
                            <a:srgbClr val="000000"/>
                          </a:solidFill>
                          <a:effectLst/>
                          <a:latin typeface="Arial" panose="020B0604020202020204" pitchFamily="34" charset="0"/>
                        </a:rPr>
                        <a:t>RECEITA CORRENTE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8.500.000,00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76982725"/>
                  </a:ext>
                </a:extLst>
              </a:tr>
              <a:tr h="316865">
                <a:tc>
                  <a:txBody>
                    <a:bodyPr/>
                    <a:lstStyle/>
                    <a:p>
                      <a:pPr algn="l" fontAlgn="ctr">
                        <a:buNone/>
                      </a:pPr>
                      <a:r>
                        <a:rPr lang="pt-BR" sz="1600" b="1" i="0" u="none" strike="noStrike" dirty="0">
                          <a:solidFill>
                            <a:srgbClr val="000000"/>
                          </a:solidFill>
                          <a:effectLst/>
                          <a:latin typeface="Arial" panose="020B0604020202020204" pitchFamily="34" charset="0"/>
                        </a:rPr>
                        <a:t>   Receita de Contribuição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8.500.000,00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32255367"/>
                  </a:ext>
                </a:extLst>
              </a:tr>
              <a:tr h="316865">
                <a:tc>
                  <a:txBody>
                    <a:bodyPr/>
                    <a:lstStyle/>
                    <a:p>
                      <a:pPr algn="l" fontAlgn="ctr">
                        <a:buNone/>
                      </a:pPr>
                      <a:r>
                        <a:rPr lang="pt-BR" sz="1600" b="1" i="0" u="none" strike="noStrike">
                          <a:solidFill>
                            <a:srgbClr val="000000"/>
                          </a:solidFill>
                          <a:effectLst/>
                          <a:latin typeface="Arial" panose="020B0604020202020204" pitchFamily="34" charset="0"/>
                        </a:rPr>
                        <a:t>   Receita Patrimonial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43684567"/>
                  </a:ext>
                </a:extLst>
              </a:tr>
              <a:tr h="76200">
                <a:tc gridSpan="2">
                  <a:txBody>
                    <a:bodyPr/>
                    <a:lstStyle/>
                    <a:p>
                      <a:pPr algn="ctr" fontAlgn="ctr">
                        <a:buNone/>
                      </a:pPr>
                      <a:r>
                        <a:rPr lang="pt-BR" sz="1600" b="1" i="0" u="none" strike="noStrike" dirty="0">
                          <a:solidFill>
                            <a:srgbClr val="000000"/>
                          </a:solidFill>
                          <a:effectLst/>
                          <a:latin typeface="Arial" panose="020B06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798839201"/>
                  </a:ext>
                </a:extLst>
              </a:tr>
              <a:tr h="266700">
                <a:tc>
                  <a:txBody>
                    <a:bodyPr/>
                    <a:lstStyle/>
                    <a:p>
                      <a:pPr algn="ctr" fontAlgn="ctr">
                        <a:buNone/>
                      </a:pPr>
                      <a:r>
                        <a:rPr lang="pt-BR" sz="1600" b="1" i="1"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1" u="none" strike="noStrike" dirty="0">
                          <a:solidFill>
                            <a:srgbClr val="000000"/>
                          </a:solidFill>
                          <a:effectLst/>
                          <a:latin typeface="Arial" panose="020B0604020202020204" pitchFamily="34" charset="0"/>
                        </a:rPr>
                        <a:t>8.500.000,00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31995073"/>
                  </a:ext>
                </a:extLst>
              </a:tr>
            </a:tbl>
          </a:graphicData>
        </a:graphic>
      </p:graphicFrame>
      <p:graphicFrame>
        <p:nvGraphicFramePr>
          <p:cNvPr id="5" name="Tabela 4">
            <a:extLst>
              <a:ext uri="{FF2B5EF4-FFF2-40B4-BE49-F238E27FC236}">
                <a16:creationId xmlns:a16="http://schemas.microsoft.com/office/drawing/2014/main" id="{B1413DBC-9C66-C57A-3885-D5D4AA3E9A1B}"/>
              </a:ext>
            </a:extLst>
          </p:cNvPr>
          <p:cNvGraphicFramePr>
            <a:graphicFrameLocks noGrp="1"/>
          </p:cNvGraphicFramePr>
          <p:nvPr>
            <p:extLst>
              <p:ext uri="{D42A27DB-BD31-4B8C-83A1-F6EECF244321}">
                <p14:modId xmlns:p14="http://schemas.microsoft.com/office/powerpoint/2010/main" val="1491063096"/>
              </p:ext>
            </p:extLst>
          </p:nvPr>
        </p:nvGraphicFramePr>
        <p:xfrm>
          <a:off x="1640541" y="3141759"/>
          <a:ext cx="10085292" cy="3566160"/>
        </p:xfrm>
        <a:graphic>
          <a:graphicData uri="http://schemas.openxmlformats.org/drawingml/2006/table">
            <a:tbl>
              <a:tblPr/>
              <a:tblGrid>
                <a:gridCol w="7311582">
                  <a:extLst>
                    <a:ext uri="{9D8B030D-6E8A-4147-A177-3AD203B41FA5}">
                      <a16:colId xmlns:a16="http://schemas.microsoft.com/office/drawing/2014/main" val="1807716378"/>
                    </a:ext>
                  </a:extLst>
                </a:gridCol>
                <a:gridCol w="2773710">
                  <a:extLst>
                    <a:ext uri="{9D8B030D-6E8A-4147-A177-3AD203B41FA5}">
                      <a16:colId xmlns:a16="http://schemas.microsoft.com/office/drawing/2014/main" val="181068382"/>
                    </a:ext>
                  </a:extLst>
                </a:gridCol>
              </a:tblGrid>
              <a:tr h="316865">
                <a:tc gridSpan="2">
                  <a:txBody>
                    <a:bodyPr/>
                    <a:lstStyle/>
                    <a:p>
                      <a:pPr algn="ctr" fontAlgn="ctr">
                        <a:buNone/>
                      </a:pPr>
                      <a:r>
                        <a:rPr lang="pt-BR" sz="1600" b="1" i="0" u="none" strike="noStrike">
                          <a:solidFill>
                            <a:srgbClr val="000000"/>
                          </a:solidFill>
                          <a:effectLst/>
                          <a:latin typeface="Arial" panose="020B0604020202020204" pitchFamily="34" charset="0"/>
                        </a:rPr>
                        <a:t>MUNICÍPIO DE PEABIRU - PARANÁ</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79037673"/>
                  </a:ext>
                </a:extLst>
              </a:tr>
              <a:tr h="316865">
                <a:tc gridSpan="2">
                  <a:txBody>
                    <a:bodyPr/>
                    <a:lstStyle/>
                    <a:p>
                      <a:pPr algn="ctr" fontAlgn="ctr">
                        <a:buNone/>
                      </a:pPr>
                      <a:r>
                        <a:rPr lang="pt-BR" sz="1600" b="1" i="0" u="none" strike="noStrike" dirty="0">
                          <a:solidFill>
                            <a:srgbClr val="000000"/>
                          </a:solidFill>
                          <a:effectLst/>
                          <a:latin typeface="Arial" panose="020B0604020202020204" pitchFamily="34" charset="0"/>
                        </a:rPr>
                        <a:t>LEI ORÇAMENTÁRIA PARA 2026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2676076100"/>
                  </a:ext>
                </a:extLst>
              </a:tr>
              <a:tr h="316865">
                <a:tc gridSpan="2">
                  <a:txBody>
                    <a:bodyPr/>
                    <a:lstStyle/>
                    <a:p>
                      <a:pPr algn="ctr" fontAlgn="ctr">
                        <a:buNone/>
                      </a:pPr>
                      <a:r>
                        <a:rPr lang="pt-BR" sz="1600" b="1" i="0" u="none" strike="noStrike">
                          <a:solidFill>
                            <a:srgbClr val="000000"/>
                          </a:solidFill>
                          <a:effectLst/>
                          <a:latin typeface="Arial" panose="020B0604020202020204" pitchFamily="34" charset="0"/>
                        </a:rPr>
                        <a:t>FUNDO MUNICIPAL DE PREVIDÊNCIA DE PEABIRU</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171663517"/>
                  </a:ext>
                </a:extLst>
              </a:tr>
              <a:tr h="266700">
                <a:tc>
                  <a:txBody>
                    <a:bodyPr/>
                    <a:lstStyle/>
                    <a:p>
                      <a:pPr algn="l" fontAlgn="ctr">
                        <a:buNone/>
                      </a:pPr>
                      <a:r>
                        <a:rPr lang="pt-BR" sz="1600" b="1" i="1" u="none" strike="noStrike">
                          <a:solidFill>
                            <a:srgbClr val="000000"/>
                          </a:solidFill>
                          <a:effectLst/>
                          <a:latin typeface="Arial" panose="020B0604020202020204" pitchFamily="34" charset="0"/>
                        </a:rPr>
                        <a:t>DESPESA CORRENTE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8.500.000,00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685131703"/>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Pessoal e Encargos Socias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6.500.000,00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47778080"/>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Juros e Encargos da Dívida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67749530"/>
                  </a:ext>
                </a:extLst>
              </a:tr>
              <a:tr h="266700">
                <a:tc>
                  <a:txBody>
                    <a:bodyPr/>
                    <a:lstStyle/>
                    <a:p>
                      <a:pPr algn="l" fontAlgn="ctr">
                        <a:buNone/>
                      </a:pPr>
                      <a:r>
                        <a:rPr lang="pt-BR" sz="1600" b="1" i="0" u="none" strike="noStrike">
                          <a:solidFill>
                            <a:srgbClr val="000000"/>
                          </a:solidFill>
                          <a:effectLst/>
                          <a:latin typeface="Arial" panose="020B0604020202020204" pitchFamily="34" charset="0"/>
                        </a:rPr>
                        <a:t>  Outras Despesas Correntes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2.000.000,00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2177127"/>
                  </a:ext>
                </a:extLst>
              </a:tr>
              <a:tr h="76200">
                <a:tc gridSpan="2">
                  <a:txBody>
                    <a:bodyPr/>
                    <a:lstStyle/>
                    <a:p>
                      <a:pPr algn="ctr" fontAlgn="ctr">
                        <a:buNone/>
                      </a:pPr>
                      <a:r>
                        <a:rPr lang="pt-BR" sz="1600" b="1"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002137725"/>
                  </a:ext>
                </a:extLst>
              </a:tr>
              <a:tr h="266700">
                <a:tc>
                  <a:txBody>
                    <a:bodyPr/>
                    <a:lstStyle/>
                    <a:p>
                      <a:pPr algn="l" fontAlgn="ctr">
                        <a:buNone/>
                      </a:pPr>
                      <a:r>
                        <a:rPr lang="pt-BR" sz="1600" b="1" i="1" u="none" strike="noStrike">
                          <a:solidFill>
                            <a:srgbClr val="000000"/>
                          </a:solidFill>
                          <a:effectLst/>
                          <a:latin typeface="Arial" panose="020B0604020202020204" pitchFamily="34" charset="0"/>
                        </a:rPr>
                        <a:t>DESPESA DE CAPITAL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99859573"/>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Investimentos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9287674"/>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Inversões Financeiras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5873433"/>
                  </a:ext>
                </a:extLst>
              </a:tr>
              <a:tr h="266700">
                <a:tc>
                  <a:txBody>
                    <a:bodyPr/>
                    <a:lstStyle/>
                    <a:p>
                      <a:pPr algn="l" fontAlgn="ctr">
                        <a:buNone/>
                      </a:pPr>
                      <a:r>
                        <a:rPr lang="pt-BR" sz="1600" b="1" i="0" u="none" strike="noStrike">
                          <a:solidFill>
                            <a:srgbClr val="000000"/>
                          </a:solidFill>
                          <a:effectLst/>
                          <a:latin typeface="Arial" panose="020B0604020202020204" pitchFamily="34" charset="0"/>
                        </a:rPr>
                        <a:t>  Amortização da Dívida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3594813"/>
                  </a:ext>
                </a:extLst>
              </a:tr>
              <a:tr h="266700">
                <a:tc>
                  <a:txBody>
                    <a:bodyPr/>
                    <a:lstStyle/>
                    <a:p>
                      <a:pPr algn="ctr" fontAlgn="ctr">
                        <a:buNone/>
                      </a:pPr>
                      <a:r>
                        <a:rPr lang="pt-BR" sz="1600" b="1" i="1"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1" u="none" strike="noStrike" dirty="0">
                          <a:solidFill>
                            <a:srgbClr val="000000"/>
                          </a:solidFill>
                          <a:effectLst/>
                          <a:latin typeface="Arial" panose="020B0604020202020204" pitchFamily="34" charset="0"/>
                        </a:rPr>
                        <a:t>8.500.000,00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51739912"/>
                  </a:ext>
                </a:extLst>
              </a:tr>
            </a:tbl>
          </a:graphicData>
        </a:graphic>
      </p:graphicFrame>
    </p:spTree>
    <p:extLst>
      <p:ext uri="{BB962C8B-B14F-4D97-AF65-F5344CB8AC3E}">
        <p14:creationId xmlns:p14="http://schemas.microsoft.com/office/powerpoint/2010/main" val="3179411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a:extLst>
              <a:ext uri="{FF2B5EF4-FFF2-40B4-BE49-F238E27FC236}">
                <a16:creationId xmlns:a16="http://schemas.microsoft.com/office/drawing/2014/main" id="{66F2DD3B-654A-168E-AE1B-B9DF318B854D}"/>
              </a:ext>
            </a:extLst>
          </p:cNvPr>
          <p:cNvGraphicFramePr>
            <a:graphicFrameLocks noGrp="1"/>
          </p:cNvGraphicFramePr>
          <p:nvPr>
            <p:extLst>
              <p:ext uri="{D42A27DB-BD31-4B8C-83A1-F6EECF244321}">
                <p14:modId xmlns:p14="http://schemas.microsoft.com/office/powerpoint/2010/main" val="2431318318"/>
              </p:ext>
            </p:extLst>
          </p:nvPr>
        </p:nvGraphicFramePr>
        <p:xfrm>
          <a:off x="1667434" y="479521"/>
          <a:ext cx="10179423" cy="2185035"/>
        </p:xfrm>
        <a:graphic>
          <a:graphicData uri="http://schemas.openxmlformats.org/drawingml/2006/table">
            <a:tbl>
              <a:tblPr/>
              <a:tblGrid>
                <a:gridCol w="7379824">
                  <a:extLst>
                    <a:ext uri="{9D8B030D-6E8A-4147-A177-3AD203B41FA5}">
                      <a16:colId xmlns:a16="http://schemas.microsoft.com/office/drawing/2014/main" val="3974552483"/>
                    </a:ext>
                  </a:extLst>
                </a:gridCol>
                <a:gridCol w="2799599">
                  <a:extLst>
                    <a:ext uri="{9D8B030D-6E8A-4147-A177-3AD203B41FA5}">
                      <a16:colId xmlns:a16="http://schemas.microsoft.com/office/drawing/2014/main" val="3752136507"/>
                    </a:ext>
                  </a:extLst>
                </a:gridCol>
              </a:tblGrid>
              <a:tr h="316865">
                <a:tc gridSpan="2">
                  <a:txBody>
                    <a:bodyPr/>
                    <a:lstStyle/>
                    <a:p>
                      <a:pPr algn="ctr" fontAlgn="ctr">
                        <a:buNone/>
                      </a:pPr>
                      <a:r>
                        <a:rPr lang="pt-BR" sz="1600" b="1" i="0" u="none" strike="noStrike">
                          <a:solidFill>
                            <a:srgbClr val="000000"/>
                          </a:solidFill>
                          <a:effectLst/>
                          <a:latin typeface="Arial" panose="020B0604020202020204" pitchFamily="34" charset="0"/>
                        </a:rPr>
                        <a:t>MUNICÍPIO DE PEABIRU - PARANÁ</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hMerge="1">
                  <a:txBody>
                    <a:bodyPr/>
                    <a:lstStyle/>
                    <a:p>
                      <a:endParaRPr lang="pt-BR"/>
                    </a:p>
                  </a:txBody>
                  <a:tcPr/>
                </a:tc>
                <a:extLst>
                  <a:ext uri="{0D108BD9-81ED-4DB2-BD59-A6C34878D82A}">
                    <a16:rowId xmlns:a16="http://schemas.microsoft.com/office/drawing/2014/main" val="1582618874"/>
                  </a:ext>
                </a:extLst>
              </a:tr>
              <a:tr h="316865">
                <a:tc gridSpan="2">
                  <a:txBody>
                    <a:bodyPr/>
                    <a:lstStyle/>
                    <a:p>
                      <a:pPr algn="ctr" fontAlgn="ctr">
                        <a:buNone/>
                      </a:pPr>
                      <a:r>
                        <a:rPr lang="pt-BR" sz="1600" b="1" i="0" u="none" strike="noStrike">
                          <a:solidFill>
                            <a:srgbClr val="000000"/>
                          </a:solidFill>
                          <a:effectLst/>
                          <a:latin typeface="Arial" panose="020B0604020202020204" pitchFamily="34" charset="0"/>
                        </a:rPr>
                        <a:t>LEI  ORÇAMENTÁRIA PARA 2026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hMerge="1">
                  <a:txBody>
                    <a:bodyPr/>
                    <a:lstStyle/>
                    <a:p>
                      <a:endParaRPr lang="pt-BR"/>
                    </a:p>
                  </a:txBody>
                  <a:tcPr/>
                </a:tc>
                <a:extLst>
                  <a:ext uri="{0D108BD9-81ED-4DB2-BD59-A6C34878D82A}">
                    <a16:rowId xmlns:a16="http://schemas.microsoft.com/office/drawing/2014/main" val="867726595"/>
                  </a:ext>
                </a:extLst>
              </a:tr>
              <a:tr h="316865">
                <a:tc gridSpan="2">
                  <a:txBody>
                    <a:bodyPr/>
                    <a:lstStyle/>
                    <a:p>
                      <a:pPr algn="ctr" fontAlgn="ctr">
                        <a:buNone/>
                      </a:pPr>
                      <a:r>
                        <a:rPr lang="pt-BR" sz="1600" b="1" i="0" u="none" strike="noStrike">
                          <a:solidFill>
                            <a:srgbClr val="000000"/>
                          </a:solidFill>
                          <a:effectLst/>
                          <a:latin typeface="Arial" panose="020B0604020202020204" pitchFamily="34" charset="0"/>
                        </a:rPr>
                        <a:t>CÂMARA MUNICIPAL DE PEABIRU</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2491711373"/>
                  </a:ext>
                </a:extLst>
              </a:tr>
              <a:tr h="266700">
                <a:tc>
                  <a:txBody>
                    <a:bodyPr/>
                    <a:lstStyle/>
                    <a:p>
                      <a:pPr algn="l" fontAlgn="ctr">
                        <a:buNone/>
                      </a:pPr>
                      <a:r>
                        <a:rPr lang="pt-BR" sz="1600" b="1" i="1" u="none" strike="noStrike">
                          <a:solidFill>
                            <a:srgbClr val="000000"/>
                          </a:solidFill>
                          <a:effectLst/>
                          <a:latin typeface="Arial" panose="020B0604020202020204" pitchFamily="34" charset="0"/>
                        </a:rPr>
                        <a:t>RECEITA CORRENTE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3.014.455,00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73424434"/>
                  </a:ext>
                </a:extLst>
              </a:tr>
              <a:tr h="447675">
                <a:tc>
                  <a:txBody>
                    <a:bodyPr/>
                    <a:lstStyle/>
                    <a:p>
                      <a:pPr algn="l" fontAlgn="ctr">
                        <a:buNone/>
                      </a:pPr>
                      <a:r>
                        <a:rPr lang="pt-BR" sz="1600" b="1" i="0" u="none" strike="noStrike">
                          <a:solidFill>
                            <a:srgbClr val="000000"/>
                          </a:solidFill>
                          <a:effectLst/>
                          <a:latin typeface="Arial" panose="020B0604020202020204" pitchFamily="34" charset="0"/>
                        </a:rPr>
                        <a:t>   Transferencias Intragovernamental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3.014.455,00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1713062"/>
                  </a:ext>
                </a:extLst>
              </a:tr>
              <a:tr h="76200">
                <a:tc gridSpan="2">
                  <a:txBody>
                    <a:bodyPr/>
                    <a:lstStyle/>
                    <a:p>
                      <a:pPr algn="ctr" fontAlgn="ctr">
                        <a:buNone/>
                      </a:pPr>
                      <a:r>
                        <a:rPr lang="pt-BR" sz="1600" b="1" i="0" u="none" strike="noStrike">
                          <a:solidFill>
                            <a:srgbClr val="000000"/>
                          </a:solidFill>
                          <a:effectLst/>
                          <a:latin typeface="Arial" panose="020B060402020202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2078112307"/>
                  </a:ext>
                </a:extLst>
              </a:tr>
              <a:tr h="266700">
                <a:tc>
                  <a:txBody>
                    <a:bodyPr/>
                    <a:lstStyle/>
                    <a:p>
                      <a:pPr algn="ctr" fontAlgn="ctr">
                        <a:buNone/>
                      </a:pPr>
                      <a:r>
                        <a:rPr lang="pt-BR" sz="1600" b="1" i="1"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dirty="0">
                          <a:solidFill>
                            <a:srgbClr val="000000"/>
                          </a:solidFill>
                          <a:effectLst/>
                          <a:latin typeface="Arial" panose="020B0604020202020204" pitchFamily="34" charset="0"/>
                        </a:rPr>
                        <a:t>3.014.455,00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659600191"/>
                  </a:ext>
                </a:extLst>
              </a:tr>
            </a:tbl>
          </a:graphicData>
        </a:graphic>
      </p:graphicFrame>
      <p:graphicFrame>
        <p:nvGraphicFramePr>
          <p:cNvPr id="5" name="Tabela 4">
            <a:extLst>
              <a:ext uri="{FF2B5EF4-FFF2-40B4-BE49-F238E27FC236}">
                <a16:creationId xmlns:a16="http://schemas.microsoft.com/office/drawing/2014/main" id="{4327EADE-0B1D-71E0-E422-A46804455372}"/>
              </a:ext>
            </a:extLst>
          </p:cNvPr>
          <p:cNvGraphicFramePr>
            <a:graphicFrameLocks noGrp="1"/>
          </p:cNvGraphicFramePr>
          <p:nvPr>
            <p:extLst>
              <p:ext uri="{D42A27DB-BD31-4B8C-83A1-F6EECF244321}">
                <p14:modId xmlns:p14="http://schemas.microsoft.com/office/powerpoint/2010/main" val="2969070646"/>
              </p:ext>
            </p:extLst>
          </p:nvPr>
        </p:nvGraphicFramePr>
        <p:xfrm>
          <a:off x="1667434" y="2916472"/>
          <a:ext cx="10179422" cy="3566160"/>
        </p:xfrm>
        <a:graphic>
          <a:graphicData uri="http://schemas.openxmlformats.org/drawingml/2006/table">
            <a:tbl>
              <a:tblPr/>
              <a:tblGrid>
                <a:gridCol w="7379823">
                  <a:extLst>
                    <a:ext uri="{9D8B030D-6E8A-4147-A177-3AD203B41FA5}">
                      <a16:colId xmlns:a16="http://schemas.microsoft.com/office/drawing/2014/main" val="2479949267"/>
                    </a:ext>
                  </a:extLst>
                </a:gridCol>
                <a:gridCol w="2799599">
                  <a:extLst>
                    <a:ext uri="{9D8B030D-6E8A-4147-A177-3AD203B41FA5}">
                      <a16:colId xmlns:a16="http://schemas.microsoft.com/office/drawing/2014/main" val="514764978"/>
                    </a:ext>
                  </a:extLst>
                </a:gridCol>
              </a:tblGrid>
              <a:tr h="316865">
                <a:tc gridSpan="2">
                  <a:txBody>
                    <a:bodyPr/>
                    <a:lstStyle/>
                    <a:p>
                      <a:pPr algn="ctr" fontAlgn="ctr">
                        <a:buNone/>
                      </a:pPr>
                      <a:r>
                        <a:rPr lang="pt-BR" sz="1600" b="1" i="0" u="none" strike="noStrike">
                          <a:solidFill>
                            <a:srgbClr val="000000"/>
                          </a:solidFill>
                          <a:effectLst/>
                          <a:latin typeface="Arial" panose="020B0604020202020204" pitchFamily="34" charset="0"/>
                        </a:rPr>
                        <a:t>MUNICÍPIO DE PEABIRU - PARANÁ</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2067471195"/>
                  </a:ext>
                </a:extLst>
              </a:tr>
              <a:tr h="316865">
                <a:tc gridSpan="2">
                  <a:txBody>
                    <a:bodyPr/>
                    <a:lstStyle/>
                    <a:p>
                      <a:pPr algn="ctr" fontAlgn="ctr">
                        <a:buNone/>
                      </a:pPr>
                      <a:r>
                        <a:rPr lang="pt-BR" sz="1600" b="1" i="0" u="none" strike="noStrike">
                          <a:solidFill>
                            <a:srgbClr val="000000"/>
                          </a:solidFill>
                          <a:effectLst/>
                          <a:latin typeface="Arial" panose="020B0604020202020204" pitchFamily="34" charset="0"/>
                        </a:rPr>
                        <a:t>LEI ORÇAMENTÁRIA PARA 2026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469881802"/>
                  </a:ext>
                </a:extLst>
              </a:tr>
              <a:tr h="316865">
                <a:tc gridSpan="2">
                  <a:txBody>
                    <a:bodyPr/>
                    <a:lstStyle/>
                    <a:p>
                      <a:pPr algn="ctr" fontAlgn="ctr">
                        <a:buNone/>
                      </a:pPr>
                      <a:r>
                        <a:rPr lang="pt-BR" sz="1600" b="1" i="0" u="none" strike="noStrike" dirty="0">
                          <a:solidFill>
                            <a:srgbClr val="000000"/>
                          </a:solidFill>
                          <a:effectLst/>
                          <a:latin typeface="Arial" panose="020B0604020202020204" pitchFamily="34" charset="0"/>
                        </a:rPr>
                        <a:t>CÂMARA MUNICIPAL DE PEABIRU</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1897804196"/>
                  </a:ext>
                </a:extLst>
              </a:tr>
              <a:tr h="266700">
                <a:tc>
                  <a:txBody>
                    <a:bodyPr/>
                    <a:lstStyle/>
                    <a:p>
                      <a:pPr algn="l" fontAlgn="ctr">
                        <a:buNone/>
                      </a:pPr>
                      <a:r>
                        <a:rPr lang="pt-BR" sz="1600" b="1" i="1" u="none" strike="noStrike">
                          <a:solidFill>
                            <a:srgbClr val="000000"/>
                          </a:solidFill>
                          <a:effectLst/>
                          <a:latin typeface="Arial" panose="020B0604020202020204" pitchFamily="34" charset="0"/>
                        </a:rPr>
                        <a:t>DESPESA CORRENTE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2.863.455,00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70388454"/>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Pessoal e Encargos Socias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2.258.000,00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2192521"/>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Juros e Encargos da Dívida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4109413"/>
                  </a:ext>
                </a:extLst>
              </a:tr>
              <a:tr h="266700">
                <a:tc>
                  <a:txBody>
                    <a:bodyPr/>
                    <a:lstStyle/>
                    <a:p>
                      <a:pPr algn="l" fontAlgn="ctr">
                        <a:buNone/>
                      </a:pPr>
                      <a:r>
                        <a:rPr lang="pt-BR" sz="1600" b="1" i="0" u="none" strike="noStrike">
                          <a:solidFill>
                            <a:srgbClr val="000000"/>
                          </a:solidFill>
                          <a:effectLst/>
                          <a:latin typeface="Arial" panose="020B0604020202020204" pitchFamily="34" charset="0"/>
                        </a:rPr>
                        <a:t>  Outras Despesas Correntes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605.455,00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4670808"/>
                  </a:ext>
                </a:extLst>
              </a:tr>
              <a:tr h="76200">
                <a:tc gridSpan="2">
                  <a:txBody>
                    <a:bodyPr/>
                    <a:lstStyle/>
                    <a:p>
                      <a:pPr algn="ctr" fontAlgn="ctr">
                        <a:buNone/>
                      </a:pPr>
                      <a:r>
                        <a:rPr lang="pt-BR" sz="1600" b="1" i="0" u="none" strike="noStrike">
                          <a:solidFill>
                            <a:srgbClr val="000000"/>
                          </a:solidFill>
                          <a:effectLst/>
                          <a:latin typeface="Arial" panose="020B0604020202020204" pitchFamily="34" charset="0"/>
                        </a:rPr>
                        <a: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2484166429"/>
                  </a:ext>
                </a:extLst>
              </a:tr>
              <a:tr h="266700">
                <a:tc>
                  <a:txBody>
                    <a:bodyPr/>
                    <a:lstStyle/>
                    <a:p>
                      <a:pPr algn="l" fontAlgn="ctr">
                        <a:buNone/>
                      </a:pPr>
                      <a:r>
                        <a:rPr lang="pt-BR" sz="1600" b="1" i="1" u="none" strike="noStrike">
                          <a:solidFill>
                            <a:srgbClr val="000000"/>
                          </a:solidFill>
                          <a:effectLst/>
                          <a:latin typeface="Arial" panose="020B0604020202020204" pitchFamily="34" charset="0"/>
                        </a:rPr>
                        <a:t>DESPESA DE CAPITAL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a:solidFill>
                            <a:srgbClr val="000000"/>
                          </a:solidFill>
                          <a:effectLst/>
                          <a:latin typeface="Arial" panose="020B0604020202020204" pitchFamily="34" charset="0"/>
                        </a:rPr>
                        <a:t>151.000,00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76483048"/>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Investimentos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151.000,00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99474813"/>
                  </a:ext>
                </a:extLst>
              </a:tr>
              <a:tr h="257175">
                <a:tc>
                  <a:txBody>
                    <a:bodyPr/>
                    <a:lstStyle/>
                    <a:p>
                      <a:pPr algn="l" fontAlgn="ctr">
                        <a:buNone/>
                      </a:pPr>
                      <a:r>
                        <a:rPr lang="pt-BR" sz="1600" b="1" i="0" u="none" strike="noStrike">
                          <a:solidFill>
                            <a:srgbClr val="000000"/>
                          </a:solidFill>
                          <a:effectLst/>
                          <a:latin typeface="Arial" panose="020B0604020202020204" pitchFamily="34" charset="0"/>
                        </a:rPr>
                        <a:t>  Inversões Financeiras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91265537"/>
                  </a:ext>
                </a:extLst>
              </a:tr>
              <a:tr h="266700">
                <a:tc>
                  <a:txBody>
                    <a:bodyPr/>
                    <a:lstStyle/>
                    <a:p>
                      <a:pPr algn="l" fontAlgn="ctr">
                        <a:buNone/>
                      </a:pPr>
                      <a:r>
                        <a:rPr lang="pt-BR" sz="1600" b="1" i="0" u="none" strike="noStrike">
                          <a:solidFill>
                            <a:srgbClr val="000000"/>
                          </a:solidFill>
                          <a:effectLst/>
                          <a:latin typeface="Arial" panose="020B0604020202020204" pitchFamily="34" charset="0"/>
                        </a:rPr>
                        <a:t>  Amortização da Dívida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6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7250410"/>
                  </a:ext>
                </a:extLst>
              </a:tr>
              <a:tr h="266700">
                <a:tc>
                  <a:txBody>
                    <a:bodyPr/>
                    <a:lstStyle/>
                    <a:p>
                      <a:pPr algn="ctr" fontAlgn="ctr">
                        <a:buNone/>
                      </a:pPr>
                      <a:r>
                        <a:rPr lang="pt-BR" sz="1600" b="1" i="1"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buNone/>
                      </a:pPr>
                      <a:r>
                        <a:rPr lang="pt-BR" sz="1600" b="1" i="0" u="none" strike="noStrike" dirty="0">
                          <a:solidFill>
                            <a:srgbClr val="000000"/>
                          </a:solidFill>
                          <a:effectLst/>
                          <a:latin typeface="Arial" panose="020B0604020202020204" pitchFamily="34" charset="0"/>
                        </a:rPr>
                        <a:t>3.014.455,00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305068580"/>
                  </a:ext>
                </a:extLst>
              </a:tr>
            </a:tbl>
          </a:graphicData>
        </a:graphic>
      </p:graphicFrame>
    </p:spTree>
    <p:extLst>
      <p:ext uri="{BB962C8B-B14F-4D97-AF65-F5344CB8AC3E}">
        <p14:creationId xmlns:p14="http://schemas.microsoft.com/office/powerpoint/2010/main" val="3342575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ector angulado 3"/>
          <p:cNvCxnSpPr/>
          <p:nvPr/>
        </p:nvCxnSpPr>
        <p:spPr>
          <a:xfrm>
            <a:off x="9345706" y="6037729"/>
            <a:ext cx="2259106" cy="430306"/>
          </a:xfrm>
          <a:prstGeom prst="bentConnector3">
            <a:avLst/>
          </a:prstGeom>
          <a:ln w="76200">
            <a:tailEnd type="triangle"/>
          </a:ln>
        </p:spPr>
        <p:style>
          <a:lnRef idx="1">
            <a:schemeClr val="dk1"/>
          </a:lnRef>
          <a:fillRef idx="0">
            <a:schemeClr val="dk1"/>
          </a:fillRef>
          <a:effectRef idx="0">
            <a:schemeClr val="dk1"/>
          </a:effectRef>
          <a:fontRef idx="minor">
            <a:schemeClr val="tx1"/>
          </a:fontRef>
        </p:style>
      </p:cxnSp>
      <p:sp>
        <p:nvSpPr>
          <p:cNvPr id="2" name="CaixaDeTexto 1"/>
          <p:cNvSpPr txBox="1"/>
          <p:nvPr/>
        </p:nvSpPr>
        <p:spPr>
          <a:xfrm>
            <a:off x="1559857" y="654189"/>
            <a:ext cx="9870141" cy="5016758"/>
          </a:xfrm>
          <a:prstGeom prst="rect">
            <a:avLst/>
          </a:prstGeom>
          <a:noFill/>
          <a:ln w="38100">
            <a:solidFill>
              <a:schemeClr val="tx1"/>
            </a:solidFill>
          </a:ln>
        </p:spPr>
        <p:txBody>
          <a:bodyPr wrap="square" rtlCol="0">
            <a:spAutoFit/>
          </a:bodyPr>
          <a:lstStyle/>
          <a:p>
            <a:pPr algn="ctr"/>
            <a:endParaRPr lang="pt-BR" sz="4000" b="1" dirty="0">
              <a:latin typeface="Arial" panose="020B0604020202020204" pitchFamily="34" charset="0"/>
              <a:cs typeface="Arial" panose="020B0604020202020204" pitchFamily="34" charset="0"/>
            </a:endParaRPr>
          </a:p>
          <a:p>
            <a:pPr algn="ctr"/>
            <a:r>
              <a:rPr lang="pt-BR" sz="4000" b="1" dirty="0">
                <a:latin typeface="Arial" panose="020B0604020202020204" pitchFamily="34" charset="0"/>
                <a:cs typeface="Arial" panose="020B0604020202020204" pitchFamily="34" charset="0"/>
              </a:rPr>
              <a:t>MUNICÍPIO DE PEABIRU – LOA 2026</a:t>
            </a:r>
          </a:p>
          <a:p>
            <a:pPr algn="ctr"/>
            <a:endParaRPr lang="pt-BR" sz="4000" b="1" dirty="0">
              <a:latin typeface="Arial" panose="020B0604020202020204" pitchFamily="34" charset="0"/>
              <a:cs typeface="Arial" panose="020B0604020202020204" pitchFamily="34" charset="0"/>
            </a:endParaRPr>
          </a:p>
          <a:p>
            <a:pPr algn="ctr"/>
            <a:r>
              <a:rPr lang="pt-BR" sz="4000" b="1" dirty="0">
                <a:latin typeface="Arial" panose="020B0604020202020204" pitchFamily="34" charset="0"/>
                <a:cs typeface="Arial" panose="020B0604020202020204" pitchFamily="34" charset="0"/>
              </a:rPr>
              <a:t>RELAÇÃO DE DESPESAS POR ÓRGÃO E UNIDADES ORÇAMENTÁRIAS</a:t>
            </a:r>
          </a:p>
          <a:p>
            <a:pPr algn="ctr"/>
            <a:endParaRPr lang="pt-BR" sz="4000" b="1" dirty="0">
              <a:latin typeface="Arial" panose="020B0604020202020204" pitchFamily="34" charset="0"/>
              <a:cs typeface="Arial" panose="020B0604020202020204" pitchFamily="34" charset="0"/>
            </a:endParaRPr>
          </a:p>
          <a:p>
            <a:pPr algn="ctr"/>
            <a:r>
              <a:rPr lang="pt-BR" sz="4000" b="1" dirty="0">
                <a:latin typeface="Arial" panose="020B0604020202020204" pitchFamily="34" charset="0"/>
                <a:cs typeface="Arial" panose="020B0604020202020204" pitchFamily="34" charset="0"/>
              </a:rPr>
              <a:t>DISTRIBUIDOS POR PROJETOS E ATIVIDADES</a:t>
            </a:r>
          </a:p>
        </p:txBody>
      </p:sp>
    </p:spTree>
    <p:extLst>
      <p:ext uri="{BB962C8B-B14F-4D97-AF65-F5344CB8AC3E}">
        <p14:creationId xmlns:p14="http://schemas.microsoft.com/office/powerpoint/2010/main" val="17225371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78D5DB81-ABDA-9EA0-BBCF-E7F8FEC76973}"/>
              </a:ext>
            </a:extLst>
          </p:cNvPr>
          <p:cNvGraphicFramePr>
            <a:graphicFrameLocks noGrp="1"/>
          </p:cNvGraphicFramePr>
          <p:nvPr>
            <p:extLst>
              <p:ext uri="{D42A27DB-BD31-4B8C-83A1-F6EECF244321}">
                <p14:modId xmlns:p14="http://schemas.microsoft.com/office/powerpoint/2010/main" val="2781922254"/>
              </p:ext>
            </p:extLst>
          </p:nvPr>
        </p:nvGraphicFramePr>
        <p:xfrm>
          <a:off x="1670552" y="311231"/>
          <a:ext cx="10203396" cy="6354617"/>
        </p:xfrm>
        <a:graphic>
          <a:graphicData uri="http://schemas.openxmlformats.org/drawingml/2006/table">
            <a:tbl>
              <a:tblPr/>
              <a:tblGrid>
                <a:gridCol w="1427048">
                  <a:extLst>
                    <a:ext uri="{9D8B030D-6E8A-4147-A177-3AD203B41FA5}">
                      <a16:colId xmlns:a16="http://schemas.microsoft.com/office/drawing/2014/main" val="1065269456"/>
                    </a:ext>
                  </a:extLst>
                </a:gridCol>
                <a:gridCol w="6864103">
                  <a:extLst>
                    <a:ext uri="{9D8B030D-6E8A-4147-A177-3AD203B41FA5}">
                      <a16:colId xmlns:a16="http://schemas.microsoft.com/office/drawing/2014/main" val="3855786008"/>
                    </a:ext>
                  </a:extLst>
                </a:gridCol>
                <a:gridCol w="1912245">
                  <a:extLst>
                    <a:ext uri="{9D8B030D-6E8A-4147-A177-3AD203B41FA5}">
                      <a16:colId xmlns:a16="http://schemas.microsoft.com/office/drawing/2014/main" val="4288568638"/>
                    </a:ext>
                  </a:extLst>
                </a:gridCol>
              </a:tblGrid>
              <a:tr h="806153">
                <a:tc>
                  <a:txBody>
                    <a:bodyPr/>
                    <a:lstStyle/>
                    <a:p>
                      <a:pPr algn="ctr" fontAlgn="ctr">
                        <a:buNone/>
                      </a:pPr>
                      <a:r>
                        <a:rPr lang="pt-BR" sz="1400" b="1" i="0" u="none" strike="noStrike">
                          <a:solidFill>
                            <a:srgbClr val="000000"/>
                          </a:solidFill>
                          <a:effectLst/>
                          <a:latin typeface="Arial" panose="020B0604020202020204" pitchFamily="34" charset="0"/>
                        </a:rPr>
                        <a:t>L O A                   2 0 2 6</a:t>
                      </a:r>
                    </a:p>
                  </a:txBody>
                  <a:tcPr marL="7170" marR="7170" marT="71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100" b="1" i="0" u="none" strike="noStrike">
                          <a:solidFill>
                            <a:srgbClr val="000000"/>
                          </a:solidFill>
                          <a:effectLst/>
                          <a:latin typeface="Arial" panose="020B0604020202020204" pitchFamily="34" charset="0"/>
                        </a:rPr>
                        <a:t>MUNICÍPIO DE PEABIRU - PARANÁ                                                                                                                                                                                LEI ORÇAMENTÁRIA ANUAL  2026                                                                                                                                                             </a:t>
                      </a:r>
                    </a:p>
                  </a:txBody>
                  <a:tcPr marL="7170" marR="7170" marT="71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741412435"/>
                  </a:ext>
                </a:extLst>
              </a:tr>
              <a:tr h="327134">
                <a:tc gridSpan="2">
                  <a:txBody>
                    <a:bodyPr/>
                    <a:lstStyle/>
                    <a:p>
                      <a:pPr algn="ctr" fontAlgn="ctr">
                        <a:buNone/>
                      </a:pPr>
                      <a:r>
                        <a:rPr lang="pt-BR" sz="1100" b="1" i="0" u="none" strike="noStrike">
                          <a:solidFill>
                            <a:srgbClr val="000000"/>
                          </a:solidFill>
                          <a:effectLst/>
                          <a:latin typeface="Arial" panose="020B0604020202020204" pitchFamily="34" charset="0"/>
                        </a:rPr>
                        <a:t>Descrição da Ação</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b">
                        <a:buNone/>
                      </a:pPr>
                      <a:r>
                        <a:rPr lang="pt-BR" sz="1100" b="1" i="0" u="none" strike="noStrike">
                          <a:solidFill>
                            <a:srgbClr val="000000"/>
                          </a:solidFill>
                          <a:effectLst/>
                          <a:latin typeface="Arial" panose="020B0604020202020204" pitchFamily="34" charset="0"/>
                        </a:rPr>
                        <a:t>Valor</a:t>
                      </a:r>
                    </a:p>
                  </a:txBody>
                  <a:tcPr marL="7170" marR="7170" marT="71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27158019"/>
                  </a:ext>
                </a:extLst>
              </a:tr>
              <a:tr h="292085">
                <a:tc gridSpan="2">
                  <a:txBody>
                    <a:bodyPr/>
                    <a:lstStyle/>
                    <a:p>
                      <a:pPr algn="l" fontAlgn="ctr">
                        <a:buNone/>
                      </a:pPr>
                      <a:r>
                        <a:rPr lang="pt-BR" sz="1100" b="1" i="0" u="none" strike="noStrike">
                          <a:solidFill>
                            <a:srgbClr val="000000"/>
                          </a:solidFill>
                          <a:effectLst/>
                          <a:latin typeface="Arial" panose="020B0604020202020204" pitchFamily="34" charset="0"/>
                        </a:rPr>
                        <a:t>GABINETE DO PREFEITO</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100" b="1" i="0" u="none" strike="noStrike">
                          <a:solidFill>
                            <a:srgbClr val="000000"/>
                          </a:solidFill>
                          <a:effectLst/>
                          <a:latin typeface="Arial" panose="020B0604020202020204" pitchFamily="34" charset="0"/>
                        </a:rPr>
                        <a:t>1.870.793,00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3267816"/>
                  </a:ext>
                </a:extLst>
              </a:tr>
              <a:tr h="284845">
                <a:tc>
                  <a:txBody>
                    <a:bodyPr/>
                    <a:lstStyle/>
                    <a:p>
                      <a:pPr algn="ctr" fontAlgn="ctr">
                        <a:buNone/>
                      </a:pPr>
                      <a:r>
                        <a:rPr lang="pt-BR" sz="1100" b="1" i="0" u="none" strike="noStrike">
                          <a:solidFill>
                            <a:srgbClr val="000000"/>
                          </a:solidFill>
                          <a:effectLst/>
                          <a:latin typeface="Arial" panose="020B0604020202020204" pitchFamily="34" charset="0"/>
                        </a:rPr>
                        <a:t>1.103</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Reequipar Gabinete do Prefeito</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190.333,00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126219"/>
                  </a:ext>
                </a:extLst>
              </a:tr>
              <a:tr h="284845">
                <a:tc>
                  <a:txBody>
                    <a:bodyPr/>
                    <a:lstStyle/>
                    <a:p>
                      <a:pPr algn="ctr" fontAlgn="ctr">
                        <a:buNone/>
                      </a:pPr>
                      <a:r>
                        <a:rPr lang="pt-BR" sz="1100" b="1" i="0" u="none" strike="noStrike">
                          <a:solidFill>
                            <a:srgbClr val="000000"/>
                          </a:solidFill>
                          <a:effectLst/>
                          <a:latin typeface="Arial" panose="020B0604020202020204" pitchFamily="34" charset="0"/>
                        </a:rPr>
                        <a:t>2.102</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Manut. do Gabinete do Prefeito</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1.000.000,00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9272444"/>
                  </a:ext>
                </a:extLst>
              </a:tr>
              <a:tr h="284845">
                <a:tc>
                  <a:txBody>
                    <a:bodyPr/>
                    <a:lstStyle/>
                    <a:p>
                      <a:pPr algn="ctr" fontAlgn="ctr">
                        <a:buNone/>
                      </a:pPr>
                      <a:r>
                        <a:rPr lang="pt-BR" sz="1100" b="1" i="0" u="none" strike="noStrike">
                          <a:solidFill>
                            <a:srgbClr val="000000"/>
                          </a:solidFill>
                          <a:effectLst/>
                          <a:latin typeface="Arial" panose="020B0604020202020204" pitchFamily="34" charset="0"/>
                        </a:rPr>
                        <a:t>2.004</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Dispendio com COMCAM, AMP, ABM, IBAM,</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73.205,00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1657393"/>
                  </a:ext>
                </a:extLst>
              </a:tr>
              <a:tr h="284845">
                <a:tc>
                  <a:txBody>
                    <a:bodyPr/>
                    <a:lstStyle/>
                    <a:p>
                      <a:pPr algn="ctr" fontAlgn="ctr">
                        <a:buNone/>
                      </a:pPr>
                      <a:r>
                        <a:rPr lang="pt-BR" sz="1100" b="1" i="0" u="none" strike="noStrike">
                          <a:solidFill>
                            <a:srgbClr val="000000"/>
                          </a:solidFill>
                          <a:effectLst/>
                          <a:latin typeface="Arial" panose="020B0604020202020204" pitchFamily="34" charset="0"/>
                        </a:rPr>
                        <a:t>2.005</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Publicações de Atos Oficiais do Municipio</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87.846,00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0725772"/>
                  </a:ext>
                </a:extLst>
              </a:tr>
              <a:tr h="284845">
                <a:tc>
                  <a:txBody>
                    <a:bodyPr/>
                    <a:lstStyle/>
                    <a:p>
                      <a:pPr algn="ctr" fontAlgn="ctr">
                        <a:buNone/>
                      </a:pPr>
                      <a:r>
                        <a:rPr lang="pt-BR" sz="1100" b="1" i="0" u="none" strike="noStrike">
                          <a:solidFill>
                            <a:srgbClr val="000000"/>
                          </a:solidFill>
                          <a:effectLst/>
                          <a:latin typeface="Arial" panose="020B0604020202020204" pitchFamily="34" charset="0"/>
                        </a:rPr>
                        <a:t>2.044</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Manutenção da Controladoria Geral do Município</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293.043,30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5591180"/>
                  </a:ext>
                </a:extLst>
              </a:tr>
              <a:tr h="292085">
                <a:tc>
                  <a:txBody>
                    <a:bodyPr/>
                    <a:lstStyle/>
                    <a:p>
                      <a:pPr algn="ctr" fontAlgn="ctr">
                        <a:buNone/>
                      </a:pPr>
                      <a:r>
                        <a:rPr lang="pt-BR" sz="1100" b="1" i="0" u="none" strike="noStrike">
                          <a:solidFill>
                            <a:srgbClr val="000000"/>
                          </a:solidFill>
                          <a:effectLst/>
                          <a:latin typeface="Arial" panose="020B0604020202020204" pitchFamily="34" charset="0"/>
                        </a:rPr>
                        <a:t>2.045</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Manutenção da Consultoria Geral do Município</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226.365,70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0133215"/>
                  </a:ext>
                </a:extLst>
              </a:tr>
              <a:tr h="292085">
                <a:tc gridSpan="2">
                  <a:txBody>
                    <a:bodyPr/>
                    <a:lstStyle/>
                    <a:p>
                      <a:pPr algn="l" fontAlgn="ctr">
                        <a:buNone/>
                      </a:pPr>
                      <a:r>
                        <a:rPr lang="pt-BR" sz="1100" b="1" i="0" u="none" strike="noStrike">
                          <a:solidFill>
                            <a:srgbClr val="000000"/>
                          </a:solidFill>
                          <a:effectLst/>
                          <a:latin typeface="Arial" panose="020B0604020202020204" pitchFamily="34" charset="0"/>
                        </a:rPr>
                        <a:t>JUNTA DO SERVICO MILITAR</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100" b="1" i="0" u="none" strike="noStrike">
                          <a:solidFill>
                            <a:srgbClr val="000000"/>
                          </a:solidFill>
                          <a:effectLst/>
                          <a:latin typeface="Arial" panose="020B0604020202020204" pitchFamily="34" charset="0"/>
                        </a:rPr>
                        <a:t>340.787,70</a:t>
                      </a:r>
                    </a:p>
                  </a:txBody>
                  <a:tcPr marL="7170" marR="7170" marT="71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98583387"/>
                  </a:ext>
                </a:extLst>
              </a:tr>
              <a:tr h="292085">
                <a:tc>
                  <a:txBody>
                    <a:bodyPr/>
                    <a:lstStyle/>
                    <a:p>
                      <a:pPr algn="ctr" fontAlgn="ctr">
                        <a:buNone/>
                      </a:pPr>
                      <a:r>
                        <a:rPr lang="pt-BR" sz="1100" b="1" i="0" u="none" strike="noStrike">
                          <a:solidFill>
                            <a:srgbClr val="000000"/>
                          </a:solidFill>
                          <a:effectLst/>
                          <a:latin typeface="Arial" panose="020B0604020202020204" pitchFamily="34" charset="0"/>
                        </a:rPr>
                        <a:t>2.006</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Manut. da Junta de Alistamento Militar</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340.787,70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6961771"/>
                  </a:ext>
                </a:extLst>
              </a:tr>
              <a:tr h="292085">
                <a:tc gridSpan="2">
                  <a:txBody>
                    <a:bodyPr/>
                    <a:lstStyle/>
                    <a:p>
                      <a:pPr algn="l" fontAlgn="ctr">
                        <a:buNone/>
                      </a:pPr>
                      <a:r>
                        <a:rPr lang="pt-BR" sz="1100" b="1" i="0" u="none" strike="noStrike">
                          <a:solidFill>
                            <a:srgbClr val="000000"/>
                          </a:solidFill>
                          <a:effectLst/>
                          <a:latin typeface="Arial" panose="020B0604020202020204" pitchFamily="34" charset="0"/>
                        </a:rPr>
                        <a:t>PROCURADORIA MUNICIPAL</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100" b="1" i="0" u="none" strike="noStrike">
                          <a:solidFill>
                            <a:srgbClr val="000000"/>
                          </a:solidFill>
                          <a:effectLst/>
                          <a:latin typeface="Arial" panose="020B0604020202020204" pitchFamily="34" charset="0"/>
                        </a:rPr>
                        <a:t>1.290.649,79</a:t>
                      </a:r>
                    </a:p>
                  </a:txBody>
                  <a:tcPr marL="7170" marR="7170" marT="71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08995185"/>
                  </a:ext>
                </a:extLst>
              </a:tr>
              <a:tr h="292085">
                <a:tc>
                  <a:txBody>
                    <a:bodyPr/>
                    <a:lstStyle/>
                    <a:p>
                      <a:pPr algn="ctr" fontAlgn="ctr">
                        <a:buNone/>
                      </a:pPr>
                      <a:r>
                        <a:rPr lang="pt-BR" sz="1100" b="1" i="0" u="none" strike="noStrike">
                          <a:solidFill>
                            <a:srgbClr val="000000"/>
                          </a:solidFill>
                          <a:effectLst/>
                          <a:latin typeface="Arial" panose="020B0604020202020204" pitchFamily="34" charset="0"/>
                        </a:rPr>
                        <a:t>2.007</a:t>
                      </a:r>
                    </a:p>
                  </a:txBody>
                  <a:tcPr marL="7170" marR="7170" marT="71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Manut. da Procuradoria Juridica</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1.290.649,79</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5060906"/>
                  </a:ext>
                </a:extLst>
              </a:tr>
              <a:tr h="292085">
                <a:tc gridSpan="2">
                  <a:txBody>
                    <a:bodyPr/>
                    <a:lstStyle/>
                    <a:p>
                      <a:pPr algn="l" fontAlgn="ctr">
                        <a:buNone/>
                      </a:pPr>
                      <a:r>
                        <a:rPr lang="pt-BR" sz="1100" b="1" i="0" u="none" strike="noStrike">
                          <a:solidFill>
                            <a:srgbClr val="000000"/>
                          </a:solidFill>
                          <a:effectLst/>
                          <a:latin typeface="Arial" panose="020B0604020202020204" pitchFamily="34" charset="0"/>
                        </a:rPr>
                        <a:t>GABINETE DO SECRETARIO</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100" b="1" i="0" u="none" strike="noStrike">
                          <a:solidFill>
                            <a:srgbClr val="000000"/>
                          </a:solidFill>
                          <a:effectLst/>
                          <a:latin typeface="Arial" panose="020B0604020202020204" pitchFamily="34" charset="0"/>
                        </a:rPr>
                        <a:t>614.831,80</a:t>
                      </a:r>
                    </a:p>
                  </a:txBody>
                  <a:tcPr marL="7170" marR="7170" marT="71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532354271"/>
                  </a:ext>
                </a:extLst>
              </a:tr>
              <a:tr h="292085">
                <a:tc>
                  <a:txBody>
                    <a:bodyPr/>
                    <a:lstStyle/>
                    <a:p>
                      <a:pPr algn="ctr" fontAlgn="ctr">
                        <a:buNone/>
                      </a:pPr>
                      <a:r>
                        <a:rPr lang="pt-BR" sz="1100" b="1" i="0" u="none" strike="noStrike">
                          <a:solidFill>
                            <a:srgbClr val="000000"/>
                          </a:solidFill>
                          <a:effectLst/>
                          <a:latin typeface="Arial" panose="020B0604020202020204" pitchFamily="34" charset="0"/>
                        </a:rPr>
                        <a:t>2.008</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Manut. do Gabinete do Secretario</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614.831,80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0375860"/>
                  </a:ext>
                </a:extLst>
              </a:tr>
              <a:tr h="292085">
                <a:tc gridSpan="2">
                  <a:txBody>
                    <a:bodyPr/>
                    <a:lstStyle/>
                    <a:p>
                      <a:pPr algn="l" fontAlgn="ctr">
                        <a:buNone/>
                      </a:pPr>
                      <a:r>
                        <a:rPr lang="pt-BR" sz="1100" b="1" i="0" u="none" strike="noStrike">
                          <a:solidFill>
                            <a:srgbClr val="000000"/>
                          </a:solidFill>
                          <a:effectLst/>
                          <a:latin typeface="Arial" panose="020B0604020202020204" pitchFamily="34" charset="0"/>
                        </a:rPr>
                        <a:t>DEPARTAMENTO DE PESSOAL</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100" b="1" i="0" u="none" strike="noStrike">
                          <a:solidFill>
                            <a:srgbClr val="000000"/>
                          </a:solidFill>
                          <a:effectLst/>
                          <a:latin typeface="Arial" panose="020B0604020202020204" pitchFamily="34" charset="0"/>
                        </a:rPr>
                        <a:t>2.507.858,10</a:t>
                      </a:r>
                    </a:p>
                  </a:txBody>
                  <a:tcPr marL="7170" marR="7170" marT="71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33821054"/>
                  </a:ext>
                </a:extLst>
              </a:tr>
              <a:tr h="292085">
                <a:tc>
                  <a:txBody>
                    <a:bodyPr/>
                    <a:lstStyle/>
                    <a:p>
                      <a:pPr algn="ctr" fontAlgn="ctr">
                        <a:buNone/>
                      </a:pPr>
                      <a:r>
                        <a:rPr lang="pt-BR" sz="1100" b="1" i="0" u="none" strike="noStrike">
                          <a:solidFill>
                            <a:srgbClr val="000000"/>
                          </a:solidFill>
                          <a:effectLst/>
                          <a:latin typeface="Arial" panose="020B0604020202020204" pitchFamily="34" charset="0"/>
                        </a:rPr>
                        <a:t>2.009</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Manut. do Departamento de Pessoal</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2.507.858,10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3526578"/>
                  </a:ext>
                </a:extLst>
              </a:tr>
              <a:tr h="292085">
                <a:tc gridSpan="2">
                  <a:txBody>
                    <a:bodyPr/>
                    <a:lstStyle/>
                    <a:p>
                      <a:pPr algn="l" fontAlgn="ctr">
                        <a:buNone/>
                      </a:pPr>
                      <a:r>
                        <a:rPr lang="pt-BR" sz="1100" b="1" i="0" u="none" strike="noStrike">
                          <a:solidFill>
                            <a:srgbClr val="000000"/>
                          </a:solidFill>
                          <a:effectLst/>
                          <a:latin typeface="Arial" panose="020B0604020202020204" pitchFamily="34" charset="0"/>
                        </a:rPr>
                        <a:t>GABINETE DO DIRETOR DA FAZENDA</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100" b="1" i="0" u="none" strike="noStrike">
                          <a:solidFill>
                            <a:srgbClr val="000000"/>
                          </a:solidFill>
                          <a:effectLst/>
                          <a:latin typeface="Arial" panose="020B0604020202020204" pitchFamily="34" charset="0"/>
                        </a:rPr>
                        <a:t>4.250.000,00</a:t>
                      </a:r>
                    </a:p>
                  </a:txBody>
                  <a:tcPr marL="7170" marR="7170" marT="71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454744527"/>
                  </a:ext>
                </a:extLst>
              </a:tr>
              <a:tr h="292085">
                <a:tc>
                  <a:txBody>
                    <a:bodyPr/>
                    <a:lstStyle/>
                    <a:p>
                      <a:pPr algn="ctr" fontAlgn="ctr">
                        <a:buNone/>
                      </a:pPr>
                      <a:r>
                        <a:rPr lang="pt-BR" sz="1100" b="1" i="0" u="none" strike="noStrike">
                          <a:solidFill>
                            <a:srgbClr val="000000"/>
                          </a:solidFill>
                          <a:effectLst/>
                          <a:latin typeface="Arial" panose="020B0604020202020204" pitchFamily="34" charset="0"/>
                        </a:rPr>
                        <a:t>1.005</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Amortização e Encargos da Divida Contratada</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a:solidFill>
                            <a:srgbClr val="000000"/>
                          </a:solidFill>
                          <a:effectLst/>
                          <a:latin typeface="Arial" panose="020B0604020202020204" pitchFamily="34" charset="0"/>
                        </a:rPr>
                        <a:t>3.000.000,00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1870127"/>
                  </a:ext>
                </a:extLst>
              </a:tr>
              <a:tr h="292085">
                <a:tc>
                  <a:txBody>
                    <a:bodyPr/>
                    <a:lstStyle/>
                    <a:p>
                      <a:pPr algn="ctr" fontAlgn="ctr">
                        <a:buNone/>
                      </a:pPr>
                      <a:r>
                        <a:rPr lang="pt-BR" sz="1100" b="1" i="0" u="none" strike="noStrike">
                          <a:solidFill>
                            <a:srgbClr val="000000"/>
                          </a:solidFill>
                          <a:effectLst/>
                          <a:latin typeface="Arial" panose="020B0604020202020204" pitchFamily="34" charset="0"/>
                        </a:rPr>
                        <a:t>2.010</a:t>
                      </a:r>
                    </a:p>
                  </a:txBody>
                  <a:tcPr marL="7170" marR="7170" marT="717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100" b="1" i="0" u="none" strike="noStrike">
                          <a:solidFill>
                            <a:srgbClr val="000000"/>
                          </a:solidFill>
                          <a:effectLst/>
                          <a:latin typeface="Arial" panose="020B0604020202020204" pitchFamily="34" charset="0"/>
                        </a:rPr>
                        <a:t>Manut. do Gabinete do Diretor</a:t>
                      </a:r>
                    </a:p>
                  </a:txBody>
                  <a:tcPr marL="7170" marR="7170" marT="71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100" b="1" i="0" u="none" strike="noStrike" dirty="0">
                          <a:solidFill>
                            <a:srgbClr val="000000"/>
                          </a:solidFill>
                          <a:effectLst/>
                          <a:latin typeface="Arial" panose="020B0604020202020204" pitchFamily="34" charset="0"/>
                        </a:rPr>
                        <a:t>1.250.000,00</a:t>
                      </a:r>
                    </a:p>
                  </a:txBody>
                  <a:tcPr marL="7170" marR="7170" marT="71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3561242"/>
                  </a:ext>
                </a:extLst>
              </a:tr>
            </a:tbl>
          </a:graphicData>
        </a:graphic>
      </p:graphicFrame>
    </p:spTree>
    <p:extLst>
      <p:ext uri="{BB962C8B-B14F-4D97-AF65-F5344CB8AC3E}">
        <p14:creationId xmlns:p14="http://schemas.microsoft.com/office/powerpoint/2010/main" val="68092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2203806" y="474820"/>
            <a:ext cx="9510900" cy="1320800"/>
          </a:xfrm>
        </p:spPr>
        <p:txBody>
          <a:bodyPr>
            <a:normAutofit/>
          </a:bodyPr>
          <a:lstStyle/>
          <a:p>
            <a:r>
              <a:rPr lang="pt-BR" sz="4800" b="1" dirty="0">
                <a:latin typeface="Arial" panose="020B0604020202020204" pitchFamily="34" charset="0"/>
                <a:cs typeface="Arial" panose="020B0604020202020204" pitchFamily="34" charset="0"/>
              </a:rPr>
              <a:t>Instrumento de Planejamento</a:t>
            </a:r>
          </a:p>
        </p:txBody>
      </p:sp>
      <p:cxnSp>
        <p:nvCxnSpPr>
          <p:cNvPr id="5" name="Conector de seta reta 4"/>
          <p:cNvCxnSpPr/>
          <p:nvPr/>
        </p:nvCxnSpPr>
        <p:spPr>
          <a:xfrm flipH="1">
            <a:off x="3745116" y="1203482"/>
            <a:ext cx="158750" cy="4667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Elipse 5"/>
          <p:cNvSpPr/>
          <p:nvPr/>
        </p:nvSpPr>
        <p:spPr>
          <a:xfrm>
            <a:off x="3201140" y="1854357"/>
            <a:ext cx="1011643"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dirty="0">
                <a:solidFill>
                  <a:schemeClr val="tx1"/>
                </a:solidFill>
                <a:latin typeface="Arial Black" panose="020B0A04020102020204" pitchFamily="34" charset="0"/>
                <a:cs typeface="Arial" panose="020B0604020202020204" pitchFamily="34" charset="0"/>
              </a:rPr>
              <a:t>PPA</a:t>
            </a:r>
          </a:p>
        </p:txBody>
      </p:sp>
      <p:sp>
        <p:nvSpPr>
          <p:cNvPr id="7" name="Elipse 6"/>
          <p:cNvSpPr/>
          <p:nvPr/>
        </p:nvSpPr>
        <p:spPr>
          <a:xfrm>
            <a:off x="6141190" y="1854357"/>
            <a:ext cx="1011643"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dirty="0">
                <a:solidFill>
                  <a:schemeClr val="tx1"/>
                </a:solidFill>
                <a:latin typeface="Arial Black" panose="020B0A04020102020204" pitchFamily="34" charset="0"/>
              </a:rPr>
              <a:t>LDO</a:t>
            </a:r>
          </a:p>
        </p:txBody>
      </p:sp>
      <p:sp>
        <p:nvSpPr>
          <p:cNvPr id="8" name="Elipse 7"/>
          <p:cNvSpPr/>
          <p:nvPr/>
        </p:nvSpPr>
        <p:spPr>
          <a:xfrm>
            <a:off x="8724052" y="1879757"/>
            <a:ext cx="1011643"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dirty="0">
                <a:solidFill>
                  <a:schemeClr val="tx1"/>
                </a:solidFill>
                <a:latin typeface="Arial Black" panose="020B0A04020102020204" pitchFamily="34" charset="0"/>
              </a:rPr>
              <a:t>LOA</a:t>
            </a:r>
          </a:p>
        </p:txBody>
      </p:sp>
      <p:cxnSp>
        <p:nvCxnSpPr>
          <p:cNvPr id="9" name="Conector de seta reta 8"/>
          <p:cNvCxnSpPr/>
          <p:nvPr/>
        </p:nvCxnSpPr>
        <p:spPr>
          <a:xfrm>
            <a:off x="6529591" y="1241582"/>
            <a:ext cx="41275" cy="554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ector de seta reta 9"/>
          <p:cNvCxnSpPr/>
          <p:nvPr/>
        </p:nvCxnSpPr>
        <p:spPr>
          <a:xfrm>
            <a:off x="8648904" y="1213007"/>
            <a:ext cx="333375" cy="485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tângulo 10"/>
          <p:cNvSpPr/>
          <p:nvPr/>
        </p:nvSpPr>
        <p:spPr>
          <a:xfrm>
            <a:off x="3104304" y="3111657"/>
            <a:ext cx="6972490"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dirty="0">
                <a:solidFill>
                  <a:schemeClr val="tx1"/>
                </a:solidFill>
                <a:latin typeface="Arial Black" panose="020B0A04020102020204" pitchFamily="34" charset="0"/>
              </a:rPr>
              <a:t>AÇÃO</a:t>
            </a:r>
          </a:p>
        </p:txBody>
      </p:sp>
      <p:sp>
        <p:nvSpPr>
          <p:cNvPr id="12" name="Retângulo 11"/>
          <p:cNvSpPr/>
          <p:nvPr/>
        </p:nvSpPr>
        <p:spPr>
          <a:xfrm>
            <a:off x="3104303" y="4122894"/>
            <a:ext cx="136466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sz="1700" b="1" dirty="0">
                <a:solidFill>
                  <a:schemeClr val="tx1"/>
                </a:solidFill>
                <a:latin typeface="Arial" panose="020B0604020202020204" pitchFamily="34" charset="0"/>
                <a:cs typeface="Arial" panose="020B0604020202020204" pitchFamily="34" charset="0"/>
              </a:rPr>
              <a:t>PLANEJAR</a:t>
            </a:r>
          </a:p>
        </p:txBody>
      </p:sp>
      <p:sp>
        <p:nvSpPr>
          <p:cNvPr id="13" name="Retângulo 12"/>
          <p:cNvSpPr/>
          <p:nvPr/>
        </p:nvSpPr>
        <p:spPr>
          <a:xfrm>
            <a:off x="5972916" y="4164169"/>
            <a:ext cx="147180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ORIENTAR</a:t>
            </a:r>
          </a:p>
        </p:txBody>
      </p:sp>
      <p:sp>
        <p:nvSpPr>
          <p:cNvPr id="14" name="Retângulo 13"/>
          <p:cNvSpPr/>
          <p:nvPr/>
        </p:nvSpPr>
        <p:spPr>
          <a:xfrm>
            <a:off x="8604991" y="4178457"/>
            <a:ext cx="147180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EXECUTAR</a:t>
            </a:r>
          </a:p>
        </p:txBody>
      </p:sp>
      <p:sp>
        <p:nvSpPr>
          <p:cNvPr id="15" name="Retângulo 14"/>
          <p:cNvSpPr/>
          <p:nvPr/>
        </p:nvSpPr>
        <p:spPr>
          <a:xfrm>
            <a:off x="3104304" y="5661181"/>
            <a:ext cx="697249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POLÍTICAS PÚBLICAS E PROGRAMAS DE GOVERNO</a:t>
            </a:r>
          </a:p>
        </p:txBody>
      </p:sp>
      <p:cxnSp>
        <p:nvCxnSpPr>
          <p:cNvPr id="16" name="Conector de seta reta 15"/>
          <p:cNvCxnSpPr/>
          <p:nvPr/>
        </p:nvCxnSpPr>
        <p:spPr>
          <a:xfrm flipH="1">
            <a:off x="3706961" y="2833844"/>
            <a:ext cx="21230" cy="12890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ector de seta reta 16"/>
          <p:cNvCxnSpPr>
            <a:stCxn id="7" idx="4"/>
            <a:endCxn id="13" idx="0"/>
          </p:cNvCxnSpPr>
          <p:nvPr/>
        </p:nvCxnSpPr>
        <p:spPr>
          <a:xfrm>
            <a:off x="6647012" y="2768757"/>
            <a:ext cx="61805" cy="13954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ector de seta reta 17"/>
          <p:cNvCxnSpPr>
            <a:stCxn id="8" idx="4"/>
          </p:cNvCxnSpPr>
          <p:nvPr/>
        </p:nvCxnSpPr>
        <p:spPr>
          <a:xfrm flipH="1">
            <a:off x="9229873" y="2794157"/>
            <a:ext cx="1" cy="13684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ector de seta reta 18"/>
          <p:cNvCxnSpPr>
            <a:stCxn id="12" idx="2"/>
          </p:cNvCxnSpPr>
          <p:nvPr/>
        </p:nvCxnSpPr>
        <p:spPr>
          <a:xfrm>
            <a:off x="3786636" y="5037294"/>
            <a:ext cx="426147" cy="5683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ector de seta reta 19"/>
          <p:cNvCxnSpPr>
            <a:stCxn id="13" idx="2"/>
          </p:cNvCxnSpPr>
          <p:nvPr/>
        </p:nvCxnSpPr>
        <p:spPr>
          <a:xfrm>
            <a:off x="6708817" y="5078569"/>
            <a:ext cx="0" cy="55732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ector de seta reta 20"/>
          <p:cNvCxnSpPr/>
          <p:nvPr/>
        </p:nvCxnSpPr>
        <p:spPr>
          <a:xfrm flipH="1">
            <a:off x="8815591" y="5108732"/>
            <a:ext cx="313278" cy="52715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3173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D02AC007-BD38-CCDC-551C-BCC14A0E1D49}"/>
              </a:ext>
            </a:extLst>
          </p:cNvPr>
          <p:cNvGraphicFramePr>
            <a:graphicFrameLocks noGrp="1"/>
          </p:cNvGraphicFramePr>
          <p:nvPr>
            <p:extLst>
              <p:ext uri="{D42A27DB-BD31-4B8C-83A1-F6EECF244321}">
                <p14:modId xmlns:p14="http://schemas.microsoft.com/office/powerpoint/2010/main" val="2608291436"/>
              </p:ext>
            </p:extLst>
          </p:nvPr>
        </p:nvGraphicFramePr>
        <p:xfrm>
          <a:off x="1635884" y="308320"/>
          <a:ext cx="10171802" cy="6304515"/>
        </p:xfrm>
        <a:graphic>
          <a:graphicData uri="http://schemas.openxmlformats.org/drawingml/2006/table">
            <a:tbl>
              <a:tblPr/>
              <a:tblGrid>
                <a:gridCol w="1422629">
                  <a:extLst>
                    <a:ext uri="{9D8B030D-6E8A-4147-A177-3AD203B41FA5}">
                      <a16:colId xmlns:a16="http://schemas.microsoft.com/office/drawing/2014/main" val="1557978286"/>
                    </a:ext>
                  </a:extLst>
                </a:gridCol>
                <a:gridCol w="6842850">
                  <a:extLst>
                    <a:ext uri="{9D8B030D-6E8A-4147-A177-3AD203B41FA5}">
                      <a16:colId xmlns:a16="http://schemas.microsoft.com/office/drawing/2014/main" val="719354761"/>
                    </a:ext>
                  </a:extLst>
                </a:gridCol>
                <a:gridCol w="1906323">
                  <a:extLst>
                    <a:ext uri="{9D8B030D-6E8A-4147-A177-3AD203B41FA5}">
                      <a16:colId xmlns:a16="http://schemas.microsoft.com/office/drawing/2014/main" val="2118626669"/>
                    </a:ext>
                  </a:extLst>
                </a:gridCol>
              </a:tblGrid>
              <a:tr h="1031648">
                <a:tc>
                  <a:txBody>
                    <a:bodyPr/>
                    <a:lstStyle/>
                    <a:p>
                      <a:pPr algn="ctr" fontAlgn="ctr">
                        <a:buNone/>
                      </a:pPr>
                      <a:r>
                        <a:rPr lang="pt-BR" sz="1800" b="1" i="0" u="none" strike="noStrike">
                          <a:solidFill>
                            <a:srgbClr val="000000"/>
                          </a:solidFill>
                          <a:effectLst/>
                          <a:latin typeface="Arial" panose="020B0604020202020204" pitchFamily="34" charset="0"/>
                        </a:rPr>
                        <a:t>L  O A                   2 0 2 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400" b="1" i="0" u="none" strike="noStrike">
                          <a:solidFill>
                            <a:srgbClr val="000000"/>
                          </a:solidFill>
                          <a:effectLst/>
                          <a:latin typeface="Arial" panose="020B0604020202020204" pitchFamily="34" charset="0"/>
                        </a:rPr>
                        <a:t>MUNICÍPIO DE PEABIRU - PARANÁ                                                                                                                                                                                LEI ORÇAMENTÁRIA ANUAL 2026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13615395"/>
                  </a:ext>
                </a:extLst>
              </a:tr>
              <a:tr h="409384">
                <a:tc gridSpan="2">
                  <a:txBody>
                    <a:bodyPr/>
                    <a:lstStyle/>
                    <a:p>
                      <a:pPr algn="ctr" fontAlgn="ctr">
                        <a:buNone/>
                      </a:pPr>
                      <a:r>
                        <a:rPr lang="pt-BR" sz="1400" b="1" i="0" u="none" strike="noStrike">
                          <a:solidFill>
                            <a:srgbClr val="000000"/>
                          </a:solidFill>
                          <a:effectLst/>
                          <a:latin typeface="Arial" panose="020B0604020202020204" pitchFamily="34" charset="0"/>
                        </a:rPr>
                        <a:t>Descrição da Ação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b">
                        <a:buNone/>
                      </a:pPr>
                      <a:r>
                        <a:rPr lang="pt-BR" sz="1400" b="1" i="0" u="none" strike="noStrike">
                          <a:solidFill>
                            <a:srgbClr val="000000"/>
                          </a:solidFill>
                          <a:effectLst/>
                          <a:latin typeface="Arial" panose="020B0604020202020204" pitchFamily="34" charset="0"/>
                        </a:rPr>
                        <a:t>Valor</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14855189"/>
                  </a:ext>
                </a:extLst>
              </a:tr>
              <a:tr h="409384">
                <a:tc gridSpan="2">
                  <a:txBody>
                    <a:bodyPr/>
                    <a:lstStyle/>
                    <a:p>
                      <a:pPr algn="l" fontAlgn="ctr">
                        <a:buNone/>
                      </a:pPr>
                      <a:r>
                        <a:rPr lang="pt-BR" sz="1400" b="1" i="0" u="none" strike="noStrike">
                          <a:solidFill>
                            <a:srgbClr val="000000"/>
                          </a:solidFill>
                          <a:effectLst/>
                          <a:latin typeface="Arial" panose="020B0604020202020204" pitchFamily="34" charset="0"/>
                        </a:rPr>
                        <a:t>DIVISAO DE CONTABILIDADE</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400" b="1" i="0" u="none" strike="noStrike">
                          <a:solidFill>
                            <a:srgbClr val="000000"/>
                          </a:solidFill>
                          <a:effectLst/>
                          <a:latin typeface="Arial" panose="020B0604020202020204" pitchFamily="34" charset="0"/>
                        </a:rPr>
                        <a:t>721.437,90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69167447"/>
                  </a:ext>
                </a:extLst>
              </a:tr>
              <a:tr h="393009">
                <a:tc>
                  <a:txBody>
                    <a:bodyPr/>
                    <a:lstStyle/>
                    <a:p>
                      <a:pPr algn="ctr" fontAlgn="ctr">
                        <a:buNone/>
                      </a:pPr>
                      <a:r>
                        <a:rPr lang="pt-BR" sz="1400" b="1" i="0" u="none" strike="noStrike">
                          <a:solidFill>
                            <a:srgbClr val="000000"/>
                          </a:solidFill>
                          <a:effectLst/>
                          <a:latin typeface="Arial" panose="020B0604020202020204" pitchFamily="34" charset="0"/>
                        </a:rPr>
                        <a:t>1.006</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Reequipar a Divisao de Contabilidade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400" b="1" i="0" u="none" strike="noStrike">
                          <a:solidFill>
                            <a:srgbClr val="000000"/>
                          </a:solidFill>
                          <a:effectLst/>
                          <a:latin typeface="Arial" panose="020B0604020202020204" pitchFamily="34" charset="0"/>
                        </a:rPr>
                        <a:t>21.437,90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5333892"/>
                  </a:ext>
                </a:extLst>
              </a:tr>
              <a:tr h="409384">
                <a:tc>
                  <a:txBody>
                    <a:bodyPr/>
                    <a:lstStyle/>
                    <a:p>
                      <a:pPr algn="ctr" fontAlgn="ctr">
                        <a:buNone/>
                      </a:pPr>
                      <a:r>
                        <a:rPr lang="pt-BR" sz="1400" b="1" i="0" u="none" strike="noStrike">
                          <a:solidFill>
                            <a:srgbClr val="000000"/>
                          </a:solidFill>
                          <a:effectLst/>
                          <a:latin typeface="Arial" panose="020B0604020202020204" pitchFamily="34" charset="0"/>
                        </a:rPr>
                        <a:t>2.011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Manut. da Divisao de Contabilidade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1" i="0" u="none" strike="noStrike">
                          <a:solidFill>
                            <a:srgbClr val="000000"/>
                          </a:solidFill>
                          <a:effectLst/>
                          <a:latin typeface="Arial" panose="020B0604020202020204" pitchFamily="34" charset="0"/>
                        </a:rPr>
                        <a:t>700.000,00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8784598"/>
                  </a:ext>
                </a:extLst>
              </a:tr>
              <a:tr h="409384">
                <a:tc gridSpan="2">
                  <a:txBody>
                    <a:bodyPr/>
                    <a:lstStyle/>
                    <a:p>
                      <a:pPr algn="l" fontAlgn="ctr">
                        <a:buNone/>
                      </a:pPr>
                      <a:r>
                        <a:rPr lang="pt-BR" sz="1400" b="1" i="0" u="none" strike="noStrike">
                          <a:solidFill>
                            <a:srgbClr val="000000"/>
                          </a:solidFill>
                          <a:effectLst/>
                          <a:latin typeface="Arial" panose="020B0604020202020204" pitchFamily="34" charset="0"/>
                        </a:rPr>
                        <a:t>DIVISAO DE  TRIBUTAÇÃO E FISCALIZAÇÃO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400" b="1" i="0" u="none" strike="noStrike">
                          <a:solidFill>
                            <a:srgbClr val="000000"/>
                          </a:solidFill>
                          <a:effectLst/>
                          <a:latin typeface="Arial" panose="020B0604020202020204" pitchFamily="34" charset="0"/>
                        </a:rPr>
                        <a:t>559.286,20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73955929"/>
                  </a:ext>
                </a:extLst>
              </a:tr>
              <a:tr h="409384">
                <a:tc>
                  <a:txBody>
                    <a:bodyPr/>
                    <a:lstStyle/>
                    <a:p>
                      <a:pPr algn="ctr" fontAlgn="ctr">
                        <a:buNone/>
                      </a:pPr>
                      <a:r>
                        <a:rPr lang="pt-BR" sz="1400" b="1" i="0" u="none" strike="noStrike">
                          <a:solidFill>
                            <a:srgbClr val="000000"/>
                          </a:solidFill>
                          <a:effectLst/>
                          <a:latin typeface="Arial" panose="020B0604020202020204" pitchFamily="34" charset="0"/>
                        </a:rPr>
                        <a:t>2.012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Manut. da Divisao de Tributação e Fiscal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559.286,20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48391871"/>
                  </a:ext>
                </a:extLst>
              </a:tr>
              <a:tr h="409384">
                <a:tc gridSpan="2">
                  <a:txBody>
                    <a:bodyPr/>
                    <a:lstStyle/>
                    <a:p>
                      <a:pPr algn="l" fontAlgn="ctr">
                        <a:buNone/>
                      </a:pPr>
                      <a:r>
                        <a:rPr lang="pt-BR" sz="1400" b="1" i="0" u="none" strike="noStrike">
                          <a:solidFill>
                            <a:srgbClr val="000000"/>
                          </a:solidFill>
                          <a:effectLst/>
                          <a:latin typeface="Arial" panose="020B0604020202020204" pitchFamily="34" charset="0"/>
                        </a:rPr>
                        <a:t>DIVISAO DE TESOURARIA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400" b="1" i="0" u="none" strike="noStrike">
                          <a:solidFill>
                            <a:srgbClr val="000000"/>
                          </a:solidFill>
                          <a:effectLst/>
                          <a:latin typeface="Arial" panose="020B0604020202020204" pitchFamily="34" charset="0"/>
                        </a:rPr>
                        <a:t>681.410,40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24239391"/>
                  </a:ext>
                </a:extLst>
              </a:tr>
              <a:tr h="393009">
                <a:tc>
                  <a:txBody>
                    <a:bodyPr/>
                    <a:lstStyle/>
                    <a:p>
                      <a:pPr algn="ctr" fontAlgn="ctr">
                        <a:buNone/>
                      </a:pPr>
                      <a:r>
                        <a:rPr lang="pt-BR" sz="1400" b="1" i="0" u="none" strike="noStrike">
                          <a:solidFill>
                            <a:srgbClr val="000000"/>
                          </a:solidFill>
                          <a:effectLst/>
                          <a:latin typeface="Arial" panose="020B0604020202020204" pitchFamily="34" charset="0"/>
                        </a:rPr>
                        <a:t>2.013</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Manut. da Divisao de Tesouraria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681.410,40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8924417"/>
                  </a:ext>
                </a:extLst>
              </a:tr>
              <a:tr h="393009">
                <a:tc gridSpan="2">
                  <a:txBody>
                    <a:bodyPr/>
                    <a:lstStyle/>
                    <a:p>
                      <a:pPr algn="l" fontAlgn="ctr">
                        <a:buNone/>
                      </a:pPr>
                      <a:r>
                        <a:rPr lang="pt-BR" sz="1400" b="1" i="0" u="none" strike="noStrike">
                          <a:solidFill>
                            <a:srgbClr val="000000"/>
                          </a:solidFill>
                          <a:effectLst/>
                          <a:latin typeface="Arial" panose="020B0604020202020204" pitchFamily="34" charset="0"/>
                        </a:rPr>
                        <a:t>RESERVA DE CONTINGÊNCIA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400" b="1" i="0" u="none" strike="noStrike">
                          <a:solidFill>
                            <a:srgbClr val="000000"/>
                          </a:solidFill>
                          <a:effectLst/>
                          <a:latin typeface="Arial" panose="020B0604020202020204" pitchFamily="34" charset="0"/>
                        </a:rPr>
                        <a:t>81.989,60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48270479"/>
                  </a:ext>
                </a:extLst>
              </a:tr>
              <a:tr h="409384">
                <a:tc>
                  <a:txBody>
                    <a:bodyPr/>
                    <a:lstStyle/>
                    <a:p>
                      <a:pPr algn="ctr" fontAlgn="ctr">
                        <a:buNone/>
                      </a:pPr>
                      <a:r>
                        <a:rPr lang="pt-BR" sz="1400" b="1" i="0" u="none" strike="noStrike">
                          <a:solidFill>
                            <a:srgbClr val="000000"/>
                          </a:solidFill>
                          <a:effectLst/>
                          <a:latin typeface="Arial" panose="020B0604020202020204" pitchFamily="34" charset="0"/>
                        </a:rPr>
                        <a:t>2.099</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Reserva de Contingencia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81.989,60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1672331"/>
                  </a:ext>
                </a:extLst>
              </a:tr>
              <a:tr h="409384">
                <a:tc gridSpan="2">
                  <a:txBody>
                    <a:bodyPr/>
                    <a:lstStyle/>
                    <a:p>
                      <a:pPr algn="l" fontAlgn="ctr">
                        <a:buNone/>
                      </a:pPr>
                      <a:r>
                        <a:rPr lang="pt-BR" sz="1400" b="1" i="0" u="none" strike="noStrike">
                          <a:solidFill>
                            <a:srgbClr val="000000"/>
                          </a:solidFill>
                          <a:effectLst/>
                          <a:latin typeface="Arial" panose="020B0604020202020204" pitchFamily="34" charset="0"/>
                        </a:rPr>
                        <a:t>FUNDO MUNICIPAL DE TRÂNSITO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b">
                        <a:buNone/>
                      </a:pPr>
                      <a:r>
                        <a:rPr lang="pt-BR" sz="1400" b="1" i="0" u="none" strike="noStrike">
                          <a:solidFill>
                            <a:srgbClr val="000000"/>
                          </a:solidFill>
                          <a:effectLst/>
                          <a:latin typeface="Arial" panose="020B0604020202020204" pitchFamily="34" charset="0"/>
                        </a:rPr>
                        <a:t>10.266,30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25776244"/>
                  </a:ext>
                </a:extLst>
              </a:tr>
              <a:tr h="409384">
                <a:tc>
                  <a:txBody>
                    <a:bodyPr/>
                    <a:lstStyle/>
                    <a:p>
                      <a:pPr algn="ctr" fontAlgn="ctr">
                        <a:buNone/>
                      </a:pPr>
                      <a:r>
                        <a:rPr lang="pt-BR" sz="1400" b="1" i="0" u="none" strike="noStrike">
                          <a:solidFill>
                            <a:srgbClr val="000000"/>
                          </a:solidFill>
                          <a:effectLst/>
                          <a:latin typeface="Arial" panose="020B0604020202020204" pitchFamily="34" charset="0"/>
                        </a:rPr>
                        <a:t>2.039</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Manut. dos Servicos de Controle de Tráfego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10.266,30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560993"/>
                  </a:ext>
                </a:extLst>
              </a:tr>
              <a:tr h="409384">
                <a:tc gridSpan="2">
                  <a:txBody>
                    <a:bodyPr/>
                    <a:lstStyle/>
                    <a:p>
                      <a:pPr algn="ctr" fontAlgn="b">
                        <a:buNone/>
                      </a:pPr>
                      <a:r>
                        <a:rPr lang="pt-BR" sz="1400" b="1" i="0" u="none" strike="noStrike">
                          <a:solidFill>
                            <a:srgbClr val="000000"/>
                          </a:solidFill>
                          <a:effectLst/>
                          <a:latin typeface="Arial" panose="020B0604020202020204" pitchFamily="34" charset="0"/>
                        </a:rPr>
                        <a:t>TOTAL GERAL</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b">
                        <a:buNone/>
                      </a:pPr>
                      <a:r>
                        <a:rPr lang="pt-BR" sz="1400" b="1" i="0" u="none" strike="noStrike" dirty="0">
                          <a:solidFill>
                            <a:srgbClr val="000000"/>
                          </a:solidFill>
                          <a:effectLst/>
                          <a:latin typeface="Arial" panose="020B0604020202020204" pitchFamily="34" charset="0"/>
                        </a:rPr>
                        <a:t>12.929.310,79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2721858"/>
                  </a:ext>
                </a:extLst>
              </a:tr>
            </a:tbl>
          </a:graphicData>
        </a:graphic>
      </p:graphicFrame>
    </p:spTree>
    <p:extLst>
      <p:ext uri="{BB962C8B-B14F-4D97-AF65-F5344CB8AC3E}">
        <p14:creationId xmlns:p14="http://schemas.microsoft.com/office/powerpoint/2010/main" val="41474718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D43D361C-F3CC-E897-4A9E-181F80BBE7DD}"/>
              </a:ext>
            </a:extLst>
          </p:cNvPr>
          <p:cNvGraphicFramePr>
            <a:graphicFrameLocks noGrp="1"/>
          </p:cNvGraphicFramePr>
          <p:nvPr>
            <p:extLst>
              <p:ext uri="{D42A27DB-BD31-4B8C-83A1-F6EECF244321}">
                <p14:modId xmlns:p14="http://schemas.microsoft.com/office/powerpoint/2010/main" val="363842162"/>
              </p:ext>
            </p:extLst>
          </p:nvPr>
        </p:nvGraphicFramePr>
        <p:xfrm>
          <a:off x="1672650" y="185531"/>
          <a:ext cx="10201297" cy="6480312"/>
        </p:xfrm>
        <a:graphic>
          <a:graphicData uri="http://schemas.openxmlformats.org/drawingml/2006/table">
            <a:tbl>
              <a:tblPr/>
              <a:tblGrid>
                <a:gridCol w="1085244">
                  <a:extLst>
                    <a:ext uri="{9D8B030D-6E8A-4147-A177-3AD203B41FA5}">
                      <a16:colId xmlns:a16="http://schemas.microsoft.com/office/drawing/2014/main" val="316802632"/>
                    </a:ext>
                  </a:extLst>
                </a:gridCol>
                <a:gridCol w="7388011">
                  <a:extLst>
                    <a:ext uri="{9D8B030D-6E8A-4147-A177-3AD203B41FA5}">
                      <a16:colId xmlns:a16="http://schemas.microsoft.com/office/drawing/2014/main" val="4002952383"/>
                    </a:ext>
                  </a:extLst>
                </a:gridCol>
                <a:gridCol w="1728042">
                  <a:extLst>
                    <a:ext uri="{9D8B030D-6E8A-4147-A177-3AD203B41FA5}">
                      <a16:colId xmlns:a16="http://schemas.microsoft.com/office/drawing/2014/main" val="1980031085"/>
                    </a:ext>
                  </a:extLst>
                </a:gridCol>
              </a:tblGrid>
              <a:tr h="754073">
                <a:tc>
                  <a:txBody>
                    <a:bodyPr/>
                    <a:lstStyle/>
                    <a:p>
                      <a:pPr algn="ctr" fontAlgn="ctr">
                        <a:buNone/>
                      </a:pPr>
                      <a:r>
                        <a:rPr lang="pt-BR" sz="1300" b="1" i="0" u="none" strike="noStrike">
                          <a:solidFill>
                            <a:srgbClr val="000000"/>
                          </a:solidFill>
                          <a:effectLst/>
                          <a:latin typeface="Arial" panose="020B0604020202020204" pitchFamily="34" charset="0"/>
                        </a:rPr>
                        <a:t>L O A                   2 0 2 6</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000" b="1" i="0" u="none" strike="noStrike">
                          <a:solidFill>
                            <a:srgbClr val="000000"/>
                          </a:solidFill>
                          <a:effectLst/>
                          <a:latin typeface="Arial" panose="020B0604020202020204" pitchFamily="34" charset="0"/>
                        </a:rPr>
                        <a:t>MUNICÍPIO DE PEABIRU - PARANÁ                                                                                                                                                                                LEI ORÇAMENTÁRIA ANUAL 2026                                                                                                                                                          </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1671081197"/>
                  </a:ext>
                </a:extLst>
              </a:tr>
              <a:tr h="365254">
                <a:tc gridSpan="2">
                  <a:txBody>
                    <a:bodyPr/>
                    <a:lstStyle/>
                    <a:p>
                      <a:pPr algn="ctr" fontAlgn="ctr">
                        <a:buNone/>
                      </a:pPr>
                      <a:r>
                        <a:rPr lang="pt-BR" sz="1000" b="1" i="0" u="none" strike="noStrike">
                          <a:solidFill>
                            <a:srgbClr val="000000"/>
                          </a:solidFill>
                          <a:effectLst/>
                          <a:latin typeface="Arial" panose="020B0604020202020204" pitchFamily="34" charset="0"/>
                        </a:rPr>
                        <a:t>Descrição da Ação</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ctr">
                        <a:buNone/>
                      </a:pPr>
                      <a:r>
                        <a:rPr lang="pt-BR" sz="1000" b="1" i="0" u="none" strike="noStrike">
                          <a:solidFill>
                            <a:srgbClr val="000000"/>
                          </a:solidFill>
                          <a:effectLst/>
                          <a:latin typeface="Arial" panose="020B0604020202020204" pitchFamily="34" charset="0"/>
                        </a:rPr>
                        <a:t>Valor</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6968878"/>
                  </a:ext>
                </a:extLst>
              </a:tr>
              <a:tr h="365254">
                <a:tc gridSpan="2">
                  <a:txBody>
                    <a:bodyPr/>
                    <a:lstStyle/>
                    <a:p>
                      <a:pPr algn="l" fontAlgn="ctr">
                        <a:buNone/>
                      </a:pPr>
                      <a:r>
                        <a:rPr lang="pt-BR" sz="1000" b="1" i="0" u="none" strike="noStrike">
                          <a:solidFill>
                            <a:srgbClr val="000000"/>
                          </a:solidFill>
                          <a:effectLst/>
                          <a:latin typeface="Arial" panose="020B0604020202020204" pitchFamily="34" charset="0"/>
                        </a:rPr>
                        <a:t>ASSESSORIA DE ENGENHARIA E PLANEJAMENTO</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000" b="1" i="0" u="none" strike="noStrike">
                          <a:solidFill>
                            <a:srgbClr val="000000"/>
                          </a:solidFill>
                          <a:effectLst/>
                          <a:latin typeface="Arial" panose="020B0604020202020204" pitchFamily="34" charset="0"/>
                        </a:rPr>
                        <a:t>921.437,90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02481641"/>
                  </a:ext>
                </a:extLst>
              </a:tr>
              <a:tr h="282778">
                <a:tc>
                  <a:txBody>
                    <a:bodyPr/>
                    <a:lstStyle/>
                    <a:p>
                      <a:pPr algn="ctr" fontAlgn="ctr">
                        <a:buNone/>
                      </a:pPr>
                      <a:r>
                        <a:rPr lang="pt-BR" sz="1000" b="1" i="0" u="none" strike="noStrike">
                          <a:solidFill>
                            <a:srgbClr val="000000"/>
                          </a:solidFill>
                          <a:effectLst/>
                          <a:latin typeface="Arial" panose="020B0604020202020204" pitchFamily="34" charset="0"/>
                        </a:rPr>
                        <a:t>1.049</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Reequipar a Assessoria de Engenharia e Planejamento</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21.437,90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70733329"/>
                  </a:ext>
                </a:extLst>
              </a:tr>
              <a:tr h="294559">
                <a:tc>
                  <a:txBody>
                    <a:bodyPr/>
                    <a:lstStyle/>
                    <a:p>
                      <a:pPr algn="ctr" fontAlgn="ctr">
                        <a:buNone/>
                      </a:pPr>
                      <a:r>
                        <a:rPr lang="pt-BR" sz="1000" b="1" i="0" u="none" strike="noStrike">
                          <a:solidFill>
                            <a:srgbClr val="000000"/>
                          </a:solidFill>
                          <a:effectLst/>
                          <a:latin typeface="Arial" panose="020B0604020202020204" pitchFamily="34" charset="0"/>
                        </a:rPr>
                        <a:t>2.014</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Divisão de Engenharia</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900.000,00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3965528"/>
                  </a:ext>
                </a:extLst>
              </a:tr>
              <a:tr h="294559">
                <a:tc gridSpan="2">
                  <a:txBody>
                    <a:bodyPr/>
                    <a:lstStyle/>
                    <a:p>
                      <a:pPr algn="l" fontAlgn="ctr">
                        <a:buNone/>
                      </a:pPr>
                      <a:r>
                        <a:rPr lang="pt-BR" sz="1000" b="1" i="0" u="none" strike="noStrike">
                          <a:solidFill>
                            <a:srgbClr val="000000"/>
                          </a:solidFill>
                          <a:effectLst/>
                          <a:latin typeface="Arial" panose="020B0604020202020204" pitchFamily="34" charset="0"/>
                        </a:rPr>
                        <a:t>TERMINAL RODOVIÁRIO</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000" b="1" i="0" u="none" strike="noStrike">
                          <a:solidFill>
                            <a:srgbClr val="000000"/>
                          </a:solidFill>
                          <a:effectLst/>
                          <a:latin typeface="Arial" panose="020B0604020202020204" pitchFamily="34" charset="0"/>
                        </a:rPr>
                        <a:t>1.229.282,00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36918562"/>
                  </a:ext>
                </a:extLst>
              </a:tr>
              <a:tr h="282778">
                <a:tc>
                  <a:txBody>
                    <a:bodyPr/>
                    <a:lstStyle/>
                    <a:p>
                      <a:pPr algn="ctr" fontAlgn="ctr">
                        <a:buNone/>
                      </a:pPr>
                      <a:r>
                        <a:rPr lang="pt-BR" sz="1000" b="1" i="0" u="none" strike="noStrike">
                          <a:solidFill>
                            <a:srgbClr val="000000"/>
                          </a:solidFill>
                          <a:effectLst/>
                          <a:latin typeface="Arial" panose="020B0604020202020204" pitchFamily="34" charset="0"/>
                        </a:rPr>
                        <a:t>1.050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Reformar o Terminal Rodoviario</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1.129.282,00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86693049"/>
                  </a:ext>
                </a:extLst>
              </a:tr>
              <a:tr h="294559">
                <a:tc>
                  <a:txBody>
                    <a:bodyPr/>
                    <a:lstStyle/>
                    <a:p>
                      <a:pPr algn="ctr" fontAlgn="ctr">
                        <a:buNone/>
                      </a:pPr>
                      <a:r>
                        <a:rPr lang="pt-BR" sz="1000" b="1" i="0" u="none" strike="noStrike">
                          <a:solidFill>
                            <a:srgbClr val="000000"/>
                          </a:solidFill>
                          <a:effectLst/>
                          <a:latin typeface="Arial" panose="020B0604020202020204" pitchFamily="34" charset="0"/>
                        </a:rPr>
                        <a:t>2.015</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Manut. do Terminal Rodoviario</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100.000,00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7981759"/>
                  </a:ext>
                </a:extLst>
              </a:tr>
              <a:tr h="294559">
                <a:tc gridSpan="2">
                  <a:txBody>
                    <a:bodyPr/>
                    <a:lstStyle/>
                    <a:p>
                      <a:pPr algn="l" fontAlgn="ctr">
                        <a:buNone/>
                      </a:pPr>
                      <a:r>
                        <a:rPr lang="pt-BR" sz="1000" b="1" i="0" u="none" strike="noStrike">
                          <a:solidFill>
                            <a:srgbClr val="000000"/>
                          </a:solidFill>
                          <a:effectLst/>
                          <a:latin typeface="Arial" panose="020B0604020202020204" pitchFamily="34" charset="0"/>
                        </a:rPr>
                        <a:t>SERVIÇO DE LIMPEZA PÚBLICA</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000" b="1" i="0" u="none" strike="noStrike">
                          <a:solidFill>
                            <a:srgbClr val="000000"/>
                          </a:solidFill>
                          <a:effectLst/>
                          <a:latin typeface="Arial" panose="020B0604020202020204" pitchFamily="34" charset="0"/>
                        </a:rPr>
                        <a:t>1.173.205,00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284726139"/>
                  </a:ext>
                </a:extLst>
              </a:tr>
              <a:tr h="282778">
                <a:tc>
                  <a:txBody>
                    <a:bodyPr/>
                    <a:lstStyle/>
                    <a:p>
                      <a:pPr algn="ctr" fontAlgn="ctr">
                        <a:buNone/>
                      </a:pPr>
                      <a:r>
                        <a:rPr lang="pt-BR" sz="1000" b="1" i="0" u="none" strike="noStrike">
                          <a:solidFill>
                            <a:srgbClr val="000000"/>
                          </a:solidFill>
                          <a:effectLst/>
                          <a:latin typeface="Arial" panose="020B0604020202020204" pitchFamily="34" charset="0"/>
                        </a:rPr>
                        <a:t>1.007</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Reequipar o Serviço de Limpeza Publica</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73.205,00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6508784"/>
                  </a:ext>
                </a:extLst>
              </a:tr>
              <a:tr h="282778">
                <a:tc>
                  <a:txBody>
                    <a:bodyPr/>
                    <a:lstStyle/>
                    <a:p>
                      <a:pPr algn="ctr" fontAlgn="ctr">
                        <a:buNone/>
                      </a:pPr>
                      <a:r>
                        <a:rPr lang="pt-BR" sz="1000" b="1" i="0" u="none" strike="noStrike">
                          <a:solidFill>
                            <a:srgbClr val="000000"/>
                          </a:solidFill>
                          <a:effectLst/>
                          <a:latin typeface="Arial" panose="020B0604020202020204" pitchFamily="34" charset="0"/>
                        </a:rPr>
                        <a:t>2.016</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Manutenção dos Serviços de Limpeza Publica</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1.000.000,00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2177377"/>
                  </a:ext>
                </a:extLst>
              </a:tr>
              <a:tr h="294559">
                <a:tc>
                  <a:txBody>
                    <a:bodyPr/>
                    <a:lstStyle/>
                    <a:p>
                      <a:pPr algn="ctr" fontAlgn="ctr">
                        <a:buNone/>
                      </a:pPr>
                      <a:r>
                        <a:rPr lang="pt-BR" sz="1000" b="1" i="0" u="none" strike="noStrike">
                          <a:solidFill>
                            <a:srgbClr val="000000"/>
                          </a:solidFill>
                          <a:effectLst/>
                          <a:latin typeface="Arial" panose="020B0604020202020204" pitchFamily="34" charset="0"/>
                        </a:rPr>
                        <a:t>1.051</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Ampliar o Aterro Sanitário</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100.000,00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7717885"/>
                  </a:ext>
                </a:extLst>
              </a:tr>
              <a:tr h="294559">
                <a:tc gridSpan="2">
                  <a:txBody>
                    <a:bodyPr/>
                    <a:lstStyle/>
                    <a:p>
                      <a:pPr algn="l" fontAlgn="ctr">
                        <a:buNone/>
                      </a:pPr>
                      <a:r>
                        <a:rPr lang="pt-BR" sz="1000" b="1" i="0" u="none" strike="noStrike">
                          <a:solidFill>
                            <a:srgbClr val="000000"/>
                          </a:solidFill>
                          <a:effectLst/>
                          <a:latin typeface="Arial" panose="020B0604020202020204" pitchFamily="34" charset="0"/>
                        </a:rPr>
                        <a:t>SERVIÇO DE ILUMINAÇÃO PÚBLICA</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000" b="1" i="0" u="none" strike="noStrike">
                          <a:solidFill>
                            <a:srgbClr val="000000"/>
                          </a:solidFill>
                          <a:effectLst/>
                          <a:latin typeface="Arial" panose="020B0604020202020204" pitchFamily="34" charset="0"/>
                        </a:rPr>
                        <a:t>2.576.180,10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207847719"/>
                  </a:ext>
                </a:extLst>
              </a:tr>
              <a:tr h="282778">
                <a:tc>
                  <a:txBody>
                    <a:bodyPr/>
                    <a:lstStyle/>
                    <a:p>
                      <a:pPr algn="ctr" fontAlgn="ctr">
                        <a:buNone/>
                      </a:pPr>
                      <a:r>
                        <a:rPr lang="pt-BR" sz="1000" b="1" i="0" u="none" strike="noStrike">
                          <a:solidFill>
                            <a:srgbClr val="000000"/>
                          </a:solidFill>
                          <a:effectLst/>
                          <a:latin typeface="Arial" panose="020B0604020202020204" pitchFamily="34" charset="0"/>
                        </a:rPr>
                        <a:t>1.093</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Manuteção do Sistema de Iluminação Pública</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1.439.230,00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5727123"/>
                  </a:ext>
                </a:extLst>
              </a:tr>
              <a:tr h="294559">
                <a:tc>
                  <a:txBody>
                    <a:bodyPr/>
                    <a:lstStyle/>
                    <a:p>
                      <a:pPr algn="ctr" fontAlgn="ctr">
                        <a:buNone/>
                      </a:pPr>
                      <a:r>
                        <a:rPr lang="pt-BR" sz="1000" b="1" i="0" u="none" strike="noStrike">
                          <a:solidFill>
                            <a:srgbClr val="000000"/>
                          </a:solidFill>
                          <a:effectLst/>
                          <a:latin typeface="Arial" panose="020B0604020202020204" pitchFamily="34" charset="0"/>
                        </a:rPr>
                        <a:t>2.017</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Manutenção do Sistema de Iluminação Publica</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1.136.950,10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7699405"/>
                  </a:ext>
                </a:extLst>
              </a:tr>
              <a:tr h="294559">
                <a:tc gridSpan="2">
                  <a:txBody>
                    <a:bodyPr/>
                    <a:lstStyle/>
                    <a:p>
                      <a:pPr algn="l" fontAlgn="ctr">
                        <a:buNone/>
                      </a:pPr>
                      <a:r>
                        <a:rPr lang="pt-BR" sz="1000" b="1" i="0" u="none" strike="noStrike">
                          <a:solidFill>
                            <a:srgbClr val="000000"/>
                          </a:solidFill>
                          <a:effectLst/>
                          <a:latin typeface="Arial" panose="020B0604020202020204" pitchFamily="34" charset="0"/>
                        </a:rPr>
                        <a:t>SERVIÇO DE RUAS E AVENIDAS</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000" b="1" i="0" u="none" strike="noStrike">
                          <a:solidFill>
                            <a:srgbClr val="000000"/>
                          </a:solidFill>
                          <a:effectLst/>
                          <a:latin typeface="Arial" panose="020B0604020202020204" pitchFamily="34" charset="0"/>
                        </a:rPr>
                        <a:t>2.849.794,70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87053547"/>
                  </a:ext>
                </a:extLst>
              </a:tr>
              <a:tr h="282778">
                <a:tc>
                  <a:txBody>
                    <a:bodyPr/>
                    <a:lstStyle/>
                    <a:p>
                      <a:pPr algn="ctr" fontAlgn="ctr">
                        <a:buNone/>
                      </a:pPr>
                      <a:r>
                        <a:rPr lang="pt-BR" sz="1000" b="1" i="0" u="none" strike="noStrike">
                          <a:solidFill>
                            <a:srgbClr val="000000"/>
                          </a:solidFill>
                          <a:effectLst/>
                          <a:latin typeface="Arial" panose="020B0604020202020204" pitchFamily="34" charset="0"/>
                        </a:rPr>
                        <a:t>1.052</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Implantar Rede de Tratamento de Esgôto</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50.000,00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22581200"/>
                  </a:ext>
                </a:extLst>
              </a:tr>
              <a:tr h="282778">
                <a:tc>
                  <a:txBody>
                    <a:bodyPr/>
                    <a:lstStyle/>
                    <a:p>
                      <a:pPr algn="ctr" fontAlgn="ctr">
                        <a:buNone/>
                      </a:pPr>
                      <a:r>
                        <a:rPr lang="pt-BR" sz="1000" b="1" i="0" u="none" strike="noStrike">
                          <a:solidFill>
                            <a:srgbClr val="000000"/>
                          </a:solidFill>
                          <a:effectLst/>
                          <a:latin typeface="Arial" panose="020B0604020202020204" pitchFamily="34" charset="0"/>
                        </a:rPr>
                        <a:t>1.063</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Recapeamento Asfáltico, Calçadas</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1.799.794,70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1392140"/>
                  </a:ext>
                </a:extLst>
              </a:tr>
              <a:tr h="294559">
                <a:tc>
                  <a:txBody>
                    <a:bodyPr/>
                    <a:lstStyle/>
                    <a:p>
                      <a:pPr algn="ctr" fontAlgn="ctr">
                        <a:buNone/>
                      </a:pPr>
                      <a:r>
                        <a:rPr lang="pt-BR" sz="1000" b="1" i="0" u="none" strike="noStrike">
                          <a:solidFill>
                            <a:srgbClr val="000000"/>
                          </a:solidFill>
                          <a:effectLst/>
                          <a:latin typeface="Arial" panose="020B0604020202020204" pitchFamily="34" charset="0"/>
                        </a:rPr>
                        <a:t>1.009</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Obras de Pavim. Asfáltica, meio fio, Galerias de Águas Pluviais</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1.000.000,00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7725406"/>
                  </a:ext>
                </a:extLst>
              </a:tr>
              <a:tr h="365254">
                <a:tc gridSpan="2">
                  <a:txBody>
                    <a:bodyPr/>
                    <a:lstStyle/>
                    <a:p>
                      <a:pPr algn="ctr" fontAlgn="ctr">
                        <a:buNone/>
                      </a:pPr>
                      <a:r>
                        <a:rPr lang="pt-BR" sz="1000" b="1" i="0" u="none" strike="noStrike">
                          <a:solidFill>
                            <a:srgbClr val="000000"/>
                          </a:solidFill>
                          <a:effectLst/>
                          <a:latin typeface="Arial" panose="020B0604020202020204" pitchFamily="34" charset="0"/>
                        </a:rPr>
                        <a:t>Sub-Total</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ctr">
                        <a:buNone/>
                      </a:pPr>
                      <a:r>
                        <a:rPr lang="pt-BR" sz="1000" b="1" i="0" u="none" strike="noStrike" dirty="0">
                          <a:solidFill>
                            <a:srgbClr val="000000"/>
                          </a:solidFill>
                          <a:effectLst/>
                          <a:latin typeface="Arial" panose="020B0604020202020204" pitchFamily="34" charset="0"/>
                        </a:rPr>
                        <a:t>8.749.899,70</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64195332"/>
                  </a:ext>
                </a:extLst>
              </a:tr>
            </a:tbl>
          </a:graphicData>
        </a:graphic>
      </p:graphicFrame>
    </p:spTree>
    <p:extLst>
      <p:ext uri="{BB962C8B-B14F-4D97-AF65-F5344CB8AC3E}">
        <p14:creationId xmlns:p14="http://schemas.microsoft.com/office/powerpoint/2010/main" val="927869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a:extLst>
              <a:ext uri="{FF2B5EF4-FFF2-40B4-BE49-F238E27FC236}">
                <a16:creationId xmlns:a16="http://schemas.microsoft.com/office/drawing/2014/main" id="{DB1CEF66-A19E-170B-EB60-05FF40070306}"/>
              </a:ext>
            </a:extLst>
          </p:cNvPr>
          <p:cNvGraphicFramePr>
            <a:graphicFrameLocks noGrp="1"/>
          </p:cNvGraphicFramePr>
          <p:nvPr>
            <p:extLst>
              <p:ext uri="{D42A27DB-BD31-4B8C-83A1-F6EECF244321}">
                <p14:modId xmlns:p14="http://schemas.microsoft.com/office/powerpoint/2010/main" val="3252757049"/>
              </p:ext>
            </p:extLst>
          </p:nvPr>
        </p:nvGraphicFramePr>
        <p:xfrm>
          <a:off x="1744296" y="145773"/>
          <a:ext cx="10182660" cy="6546572"/>
        </p:xfrm>
        <a:graphic>
          <a:graphicData uri="http://schemas.openxmlformats.org/drawingml/2006/table">
            <a:tbl>
              <a:tblPr/>
              <a:tblGrid>
                <a:gridCol w="1083262">
                  <a:extLst>
                    <a:ext uri="{9D8B030D-6E8A-4147-A177-3AD203B41FA5}">
                      <a16:colId xmlns:a16="http://schemas.microsoft.com/office/drawing/2014/main" val="2964588119"/>
                    </a:ext>
                  </a:extLst>
                </a:gridCol>
                <a:gridCol w="7374512">
                  <a:extLst>
                    <a:ext uri="{9D8B030D-6E8A-4147-A177-3AD203B41FA5}">
                      <a16:colId xmlns:a16="http://schemas.microsoft.com/office/drawing/2014/main" val="2822292359"/>
                    </a:ext>
                  </a:extLst>
                </a:gridCol>
                <a:gridCol w="1724886">
                  <a:extLst>
                    <a:ext uri="{9D8B030D-6E8A-4147-A177-3AD203B41FA5}">
                      <a16:colId xmlns:a16="http://schemas.microsoft.com/office/drawing/2014/main" val="3865446654"/>
                    </a:ext>
                  </a:extLst>
                </a:gridCol>
              </a:tblGrid>
              <a:tr h="767363">
                <a:tc>
                  <a:txBody>
                    <a:bodyPr/>
                    <a:lstStyle/>
                    <a:p>
                      <a:pPr algn="ctr" fontAlgn="ctr">
                        <a:buNone/>
                      </a:pPr>
                      <a:r>
                        <a:rPr lang="pt-BR" sz="1200" b="1" i="0" u="none" strike="noStrike" dirty="0">
                          <a:solidFill>
                            <a:srgbClr val="000000"/>
                          </a:solidFill>
                          <a:effectLst/>
                          <a:latin typeface="Arial" panose="020B0604020202020204" pitchFamily="34" charset="0"/>
                        </a:rPr>
                        <a:t>L  O  A                  2 0 2 6</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000" b="1" i="0" u="none" strike="noStrike">
                          <a:solidFill>
                            <a:srgbClr val="000000"/>
                          </a:solidFill>
                          <a:effectLst/>
                          <a:latin typeface="Arial" panose="020B0604020202020204" pitchFamily="34" charset="0"/>
                        </a:rPr>
                        <a:t>MUNICÍPIO DE PEABIRU - PARANÁ                                                                                                                                                                                LEI ORÇAMENTÁRIA ANUAL 2026                                                                                                                                                        </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615514914"/>
                  </a:ext>
                </a:extLst>
              </a:tr>
              <a:tr h="371692">
                <a:tc gridSpan="2">
                  <a:txBody>
                    <a:bodyPr/>
                    <a:lstStyle/>
                    <a:p>
                      <a:pPr algn="ctr" fontAlgn="ctr">
                        <a:buNone/>
                      </a:pPr>
                      <a:r>
                        <a:rPr lang="pt-BR" sz="1000" b="1" i="0" u="none" strike="noStrike">
                          <a:solidFill>
                            <a:srgbClr val="000000"/>
                          </a:solidFill>
                          <a:effectLst/>
                          <a:latin typeface="Arial" panose="020B0604020202020204" pitchFamily="34" charset="0"/>
                        </a:rPr>
                        <a:t>Descrição da Ação</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ctr">
                        <a:buNone/>
                      </a:pPr>
                      <a:r>
                        <a:rPr lang="pt-BR" sz="1000" b="1" i="0" u="none" strike="noStrike">
                          <a:solidFill>
                            <a:srgbClr val="000000"/>
                          </a:solidFill>
                          <a:effectLst/>
                          <a:latin typeface="Arial" panose="020B0604020202020204" pitchFamily="34" charset="0"/>
                        </a:rPr>
                        <a:t>Valor</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5827801"/>
                  </a:ext>
                </a:extLst>
              </a:tr>
              <a:tr h="299752">
                <a:tc gridSpan="2">
                  <a:txBody>
                    <a:bodyPr/>
                    <a:lstStyle/>
                    <a:p>
                      <a:pPr algn="l" fontAlgn="ctr">
                        <a:buNone/>
                      </a:pPr>
                      <a:r>
                        <a:rPr lang="pt-BR" sz="1000" b="1" i="0" u="none" strike="noStrike">
                          <a:solidFill>
                            <a:srgbClr val="000000"/>
                          </a:solidFill>
                          <a:effectLst/>
                          <a:latin typeface="Arial" panose="020B0604020202020204" pitchFamily="34" charset="0"/>
                        </a:rPr>
                        <a:t>SERVIÇOS DE PRAÇAS PARQUES E JARDINS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000" b="1" i="0" u="none" strike="noStrike">
                          <a:solidFill>
                            <a:srgbClr val="000000"/>
                          </a:solidFill>
                          <a:effectLst/>
                          <a:latin typeface="Arial" panose="020B0604020202020204" pitchFamily="34" charset="0"/>
                        </a:rPr>
                        <a:t>4.011.497,81</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70084966"/>
                  </a:ext>
                </a:extLst>
              </a:tr>
              <a:tr h="287761">
                <a:tc>
                  <a:txBody>
                    <a:bodyPr/>
                    <a:lstStyle/>
                    <a:p>
                      <a:pPr algn="ctr" fontAlgn="ctr">
                        <a:buNone/>
                      </a:pPr>
                      <a:r>
                        <a:rPr lang="pt-BR" sz="1000" b="1" i="0" u="none" strike="noStrike">
                          <a:solidFill>
                            <a:srgbClr val="000000"/>
                          </a:solidFill>
                          <a:effectLst/>
                          <a:latin typeface="Arial" panose="020B0604020202020204" pitchFamily="34" charset="0"/>
                        </a:rPr>
                        <a:t>1.011</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Recuperar e Conservar Praças, Parques e Jardins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2.400.000,00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9793920"/>
                  </a:ext>
                </a:extLst>
              </a:tr>
              <a:tr h="299752">
                <a:tc>
                  <a:txBody>
                    <a:bodyPr/>
                    <a:lstStyle/>
                    <a:p>
                      <a:pPr algn="ctr" fontAlgn="ctr">
                        <a:buNone/>
                      </a:pPr>
                      <a:r>
                        <a:rPr lang="pt-BR" sz="1000" b="1" i="0" u="none" strike="noStrike">
                          <a:solidFill>
                            <a:srgbClr val="000000"/>
                          </a:solidFill>
                          <a:effectLst/>
                          <a:latin typeface="Arial" panose="020B0604020202020204" pitchFamily="34" charset="0"/>
                        </a:rPr>
                        <a:t>2.018</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Manutenção de Praças, Parques e Jardins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1.611.497,81</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8637491"/>
                  </a:ext>
                </a:extLst>
              </a:tr>
              <a:tr h="299752">
                <a:tc gridSpan="2">
                  <a:txBody>
                    <a:bodyPr/>
                    <a:lstStyle/>
                    <a:p>
                      <a:pPr algn="l" fontAlgn="ctr">
                        <a:buNone/>
                      </a:pPr>
                      <a:r>
                        <a:rPr lang="pt-BR" sz="1000" b="1" i="0" u="none" strike="noStrike">
                          <a:solidFill>
                            <a:srgbClr val="000000"/>
                          </a:solidFill>
                          <a:effectLst/>
                          <a:latin typeface="Arial" panose="020B0604020202020204" pitchFamily="34" charset="0"/>
                        </a:rPr>
                        <a:t>SERVIÇOS DE CEMITÉRIOS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000" b="1" i="0" u="none" strike="noStrike">
                          <a:solidFill>
                            <a:srgbClr val="000000"/>
                          </a:solidFill>
                          <a:effectLst/>
                          <a:latin typeface="Arial" panose="020B0604020202020204" pitchFamily="34" charset="0"/>
                        </a:rPr>
                        <a:t>200.000,00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96521563"/>
                  </a:ext>
                </a:extLst>
              </a:tr>
              <a:tr h="371692">
                <a:tc>
                  <a:txBody>
                    <a:bodyPr/>
                    <a:lstStyle/>
                    <a:p>
                      <a:pPr algn="ctr" fontAlgn="ctr">
                        <a:buNone/>
                      </a:pPr>
                      <a:r>
                        <a:rPr lang="pt-BR" sz="1000" b="1" i="0" u="none" strike="noStrike">
                          <a:solidFill>
                            <a:srgbClr val="000000"/>
                          </a:solidFill>
                          <a:effectLst/>
                          <a:latin typeface="Arial" panose="020B0604020202020204" pitchFamily="34" charset="0"/>
                        </a:rPr>
                        <a:t>2019</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Manutenção de Serviços de Cemintérios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200.000,00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2712463"/>
                  </a:ext>
                </a:extLst>
              </a:tr>
              <a:tr h="299752">
                <a:tc gridSpan="2">
                  <a:txBody>
                    <a:bodyPr/>
                    <a:lstStyle/>
                    <a:p>
                      <a:pPr algn="l" fontAlgn="ctr">
                        <a:buNone/>
                      </a:pPr>
                      <a:r>
                        <a:rPr lang="pt-BR" sz="1000" b="1" i="0" u="none" strike="noStrike">
                          <a:solidFill>
                            <a:srgbClr val="000000"/>
                          </a:solidFill>
                          <a:effectLst/>
                          <a:latin typeface="Arial" panose="020B0604020202020204" pitchFamily="34" charset="0"/>
                        </a:rPr>
                        <a:t>SERVIÇOS RODOVIÁRIO MUNICIPAL</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000" b="1" i="0" u="none" strike="noStrike">
                          <a:solidFill>
                            <a:srgbClr val="000000"/>
                          </a:solidFill>
                          <a:effectLst/>
                          <a:latin typeface="Arial" panose="020B0604020202020204" pitchFamily="34" charset="0"/>
                        </a:rPr>
                        <a:t>12.157.257,90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364437765"/>
                  </a:ext>
                </a:extLst>
              </a:tr>
              <a:tr h="287761">
                <a:tc>
                  <a:txBody>
                    <a:bodyPr/>
                    <a:lstStyle/>
                    <a:p>
                      <a:pPr algn="ctr" fontAlgn="ctr">
                        <a:buNone/>
                      </a:pPr>
                      <a:r>
                        <a:rPr lang="pt-BR" sz="1000" b="1" i="0" u="none" strike="noStrike">
                          <a:solidFill>
                            <a:srgbClr val="000000"/>
                          </a:solidFill>
                          <a:effectLst/>
                          <a:latin typeface="Arial" panose="020B0604020202020204" pitchFamily="34" charset="0"/>
                        </a:rPr>
                        <a:t>1.013</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Cascalhamentos de estradas Vicinais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100.000,00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77861509"/>
                  </a:ext>
                </a:extLst>
              </a:tr>
              <a:tr h="287761">
                <a:tc>
                  <a:txBody>
                    <a:bodyPr/>
                    <a:lstStyle/>
                    <a:p>
                      <a:pPr algn="ctr" fontAlgn="ctr">
                        <a:buNone/>
                      </a:pPr>
                      <a:r>
                        <a:rPr lang="pt-BR" sz="1000" b="1" i="0" u="none" strike="noStrike">
                          <a:solidFill>
                            <a:srgbClr val="000000"/>
                          </a:solidFill>
                          <a:effectLst/>
                          <a:latin typeface="Arial" panose="020B0604020202020204" pitchFamily="34" charset="0"/>
                        </a:rPr>
                        <a:t>1.014</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Construção de Pontes e Bueiros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80.000,00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6268529"/>
                  </a:ext>
                </a:extLst>
              </a:tr>
              <a:tr h="287761">
                <a:tc>
                  <a:txBody>
                    <a:bodyPr/>
                    <a:lstStyle/>
                    <a:p>
                      <a:pPr algn="ctr" fontAlgn="ctr">
                        <a:buNone/>
                      </a:pPr>
                      <a:r>
                        <a:rPr lang="pt-BR" sz="1000" b="1" i="0" u="none" strike="noStrike">
                          <a:solidFill>
                            <a:srgbClr val="000000"/>
                          </a:solidFill>
                          <a:effectLst/>
                          <a:latin typeface="Arial" panose="020B0604020202020204" pitchFamily="34" charset="0"/>
                        </a:rPr>
                        <a:t>1.015</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Construção e Reforma Abrigos de Passageiros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50.000,00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9691169"/>
                  </a:ext>
                </a:extLst>
              </a:tr>
              <a:tr h="287761">
                <a:tc>
                  <a:txBody>
                    <a:bodyPr/>
                    <a:lstStyle/>
                    <a:p>
                      <a:pPr algn="ctr" fontAlgn="ctr">
                        <a:buNone/>
                      </a:pPr>
                      <a:r>
                        <a:rPr lang="pt-BR" sz="1000" b="1" i="0" u="none" strike="noStrike">
                          <a:solidFill>
                            <a:srgbClr val="000000"/>
                          </a:solidFill>
                          <a:effectLst/>
                          <a:latin typeface="Arial" panose="020B0604020202020204" pitchFamily="34" charset="0"/>
                        </a:rPr>
                        <a:t>1.016</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Ampliação de Frota de Máquinas e Veículos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200.000,00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51857449"/>
                  </a:ext>
                </a:extLst>
              </a:tr>
              <a:tr h="287761">
                <a:tc>
                  <a:txBody>
                    <a:bodyPr/>
                    <a:lstStyle/>
                    <a:p>
                      <a:pPr algn="ctr" fontAlgn="ctr">
                        <a:buNone/>
                      </a:pPr>
                      <a:r>
                        <a:rPr lang="pt-BR" sz="1000" b="1" i="0" u="none" strike="noStrike">
                          <a:solidFill>
                            <a:srgbClr val="000000"/>
                          </a:solidFill>
                          <a:effectLst/>
                          <a:latin typeface="Arial" panose="020B0604020202020204" pitchFamily="34" charset="0"/>
                        </a:rPr>
                        <a:t>1.044</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Infra-Edtrutura de Vias Públicas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30.000,00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64427735"/>
                  </a:ext>
                </a:extLst>
              </a:tr>
              <a:tr h="287761">
                <a:tc>
                  <a:txBody>
                    <a:bodyPr/>
                    <a:lstStyle/>
                    <a:p>
                      <a:pPr algn="ctr" fontAlgn="ctr">
                        <a:buNone/>
                      </a:pPr>
                      <a:r>
                        <a:rPr lang="pt-BR" sz="1000" b="1" i="0" u="none" strike="noStrike">
                          <a:solidFill>
                            <a:srgbClr val="000000"/>
                          </a:solidFill>
                          <a:effectLst/>
                          <a:latin typeface="Arial" panose="020B0604020202020204" pitchFamily="34" charset="0"/>
                        </a:rPr>
                        <a:t>2.020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Man. Dos Serviços Rodoviário Municipal</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10.713.861,69</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0791858"/>
                  </a:ext>
                </a:extLst>
              </a:tr>
              <a:tr h="287761">
                <a:tc>
                  <a:txBody>
                    <a:bodyPr/>
                    <a:lstStyle/>
                    <a:p>
                      <a:pPr algn="ctr" fontAlgn="ctr">
                        <a:buNone/>
                      </a:pPr>
                      <a:r>
                        <a:rPr lang="pt-BR" sz="1000" b="1" i="0" u="none" strike="noStrike">
                          <a:solidFill>
                            <a:srgbClr val="000000"/>
                          </a:solidFill>
                          <a:effectLst/>
                          <a:latin typeface="Arial" panose="020B0604020202020204" pitchFamily="34" charset="0"/>
                        </a:rPr>
                        <a:t>2.142</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Orçamento de Emendas Individuais Div. Sec. Obras e Serv. Urb.</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233.396,21</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67126525"/>
                  </a:ext>
                </a:extLst>
              </a:tr>
              <a:tr h="299752">
                <a:tc>
                  <a:txBody>
                    <a:bodyPr/>
                    <a:lstStyle/>
                    <a:p>
                      <a:pPr algn="ctr" fontAlgn="ctr">
                        <a:buNone/>
                      </a:pPr>
                      <a:r>
                        <a:rPr lang="pt-BR" sz="1000" b="1" i="0" u="none" strike="noStrike">
                          <a:solidFill>
                            <a:srgbClr val="000000"/>
                          </a:solidFill>
                          <a:effectLst/>
                          <a:latin typeface="Arial" panose="020B0604020202020204" pitchFamily="34" charset="0"/>
                        </a:rPr>
                        <a:t>2.075</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Manutenção do recuros dos Royaltes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750.000,00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2996667"/>
                  </a:ext>
                </a:extLst>
              </a:tr>
              <a:tr h="299752">
                <a:tc gridSpan="2">
                  <a:txBody>
                    <a:bodyPr/>
                    <a:lstStyle/>
                    <a:p>
                      <a:pPr algn="l" fontAlgn="ctr">
                        <a:buNone/>
                      </a:pPr>
                      <a:r>
                        <a:rPr lang="pt-BR" sz="1000" b="1" i="0" u="none" strike="noStrike">
                          <a:solidFill>
                            <a:srgbClr val="000000"/>
                          </a:solidFill>
                          <a:effectLst/>
                          <a:latin typeface="Arial" panose="020B0604020202020204" pitchFamily="34" charset="0"/>
                        </a:rPr>
                        <a:t>SERVIÇOS URBANOS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000" b="1" i="0" u="none" strike="noStrike">
                          <a:solidFill>
                            <a:srgbClr val="000000"/>
                          </a:solidFill>
                          <a:effectLst/>
                          <a:latin typeface="Arial" panose="020B0604020202020204" pitchFamily="34" charset="0"/>
                        </a:rPr>
                        <a:t>700.000,00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97131301"/>
                  </a:ext>
                </a:extLst>
              </a:tr>
              <a:tr h="287761">
                <a:tc>
                  <a:txBody>
                    <a:bodyPr/>
                    <a:lstStyle/>
                    <a:p>
                      <a:pPr algn="ctr" fontAlgn="ctr">
                        <a:buNone/>
                      </a:pPr>
                      <a:r>
                        <a:rPr lang="pt-BR" sz="1000" b="1" i="0" u="none" strike="noStrike">
                          <a:solidFill>
                            <a:srgbClr val="000000"/>
                          </a:solidFill>
                          <a:effectLst/>
                          <a:latin typeface="Arial" panose="020B0604020202020204" pitchFamily="34" charset="0"/>
                        </a:rPr>
                        <a:t>2.021</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Conservação de prédios Públicos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600.000,00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6386734"/>
                  </a:ext>
                </a:extLst>
              </a:tr>
              <a:tr h="299752">
                <a:tc>
                  <a:txBody>
                    <a:bodyPr/>
                    <a:lstStyle/>
                    <a:p>
                      <a:pPr algn="ctr" fontAlgn="ctr">
                        <a:buNone/>
                      </a:pPr>
                      <a:r>
                        <a:rPr lang="pt-BR" sz="1000" b="1" i="0" u="none" strike="noStrike">
                          <a:solidFill>
                            <a:srgbClr val="000000"/>
                          </a:solidFill>
                          <a:effectLst/>
                          <a:latin typeface="Arial" panose="020B0604020202020204" pitchFamily="34" charset="0"/>
                        </a:rPr>
                        <a:t>1.017</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000" b="1" i="0" u="none" strike="noStrike">
                          <a:solidFill>
                            <a:srgbClr val="000000"/>
                          </a:solidFill>
                          <a:effectLst/>
                          <a:latin typeface="Arial" panose="020B0604020202020204" pitchFamily="34" charset="0"/>
                        </a:rPr>
                        <a:t>Impl. Unidades Residências Pessoas Carentes</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000" b="1" i="0" u="none" strike="noStrike">
                          <a:solidFill>
                            <a:srgbClr val="000000"/>
                          </a:solidFill>
                          <a:effectLst/>
                          <a:latin typeface="Arial" panose="020B0604020202020204" pitchFamily="34" charset="0"/>
                        </a:rPr>
                        <a:t>100.000,00</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9680797"/>
                  </a:ext>
                </a:extLst>
              </a:tr>
              <a:tr h="347712">
                <a:tc gridSpan="2">
                  <a:txBody>
                    <a:bodyPr/>
                    <a:lstStyle/>
                    <a:p>
                      <a:pPr algn="ctr" fontAlgn="ctr">
                        <a:buNone/>
                      </a:pPr>
                      <a:r>
                        <a:rPr lang="pt-BR" sz="1000" b="1" i="0" u="none" strike="noStrike">
                          <a:solidFill>
                            <a:srgbClr val="000000"/>
                          </a:solidFill>
                          <a:effectLst/>
                          <a:latin typeface="Arial" panose="020B0604020202020204" pitchFamily="34" charset="0"/>
                        </a:rPr>
                        <a:t>Sub-Total</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ctr">
                        <a:buNone/>
                      </a:pPr>
                      <a:r>
                        <a:rPr lang="pt-BR" sz="1000" b="1" i="0" u="none" strike="noStrike" dirty="0">
                          <a:solidFill>
                            <a:srgbClr val="000000"/>
                          </a:solidFill>
                          <a:effectLst/>
                          <a:latin typeface="Arial" panose="020B0604020202020204" pitchFamily="34" charset="0"/>
                        </a:rPr>
                        <a:t>17.068.755,71</a:t>
                      </a:r>
                    </a:p>
                  </a:txBody>
                  <a:tcPr marL="7118" marR="7118" marT="711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6105489"/>
                  </a:ext>
                </a:extLst>
              </a:tr>
            </a:tbl>
          </a:graphicData>
        </a:graphic>
      </p:graphicFrame>
    </p:spTree>
    <p:extLst>
      <p:ext uri="{BB962C8B-B14F-4D97-AF65-F5344CB8AC3E}">
        <p14:creationId xmlns:p14="http://schemas.microsoft.com/office/powerpoint/2010/main" val="3832170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BA06BF86-1559-3176-D567-55A6D27BBA8F}"/>
              </a:ext>
            </a:extLst>
          </p:cNvPr>
          <p:cNvGraphicFramePr>
            <a:graphicFrameLocks noGrp="1"/>
          </p:cNvGraphicFramePr>
          <p:nvPr>
            <p:extLst>
              <p:ext uri="{D42A27DB-BD31-4B8C-83A1-F6EECF244321}">
                <p14:modId xmlns:p14="http://schemas.microsoft.com/office/powerpoint/2010/main" val="2832178837"/>
              </p:ext>
            </p:extLst>
          </p:nvPr>
        </p:nvGraphicFramePr>
        <p:xfrm>
          <a:off x="1737232" y="194891"/>
          <a:ext cx="10269237" cy="6550463"/>
        </p:xfrm>
        <a:graphic>
          <a:graphicData uri="http://schemas.openxmlformats.org/drawingml/2006/table">
            <a:tbl>
              <a:tblPr/>
              <a:tblGrid>
                <a:gridCol w="1159430">
                  <a:extLst>
                    <a:ext uri="{9D8B030D-6E8A-4147-A177-3AD203B41FA5}">
                      <a16:colId xmlns:a16="http://schemas.microsoft.com/office/drawing/2014/main" val="3632455809"/>
                    </a:ext>
                  </a:extLst>
                </a:gridCol>
                <a:gridCol w="1104219">
                  <a:extLst>
                    <a:ext uri="{9D8B030D-6E8A-4147-A177-3AD203B41FA5}">
                      <a16:colId xmlns:a16="http://schemas.microsoft.com/office/drawing/2014/main" val="374495608"/>
                    </a:ext>
                  </a:extLst>
                </a:gridCol>
                <a:gridCol w="1104219">
                  <a:extLst>
                    <a:ext uri="{9D8B030D-6E8A-4147-A177-3AD203B41FA5}">
                      <a16:colId xmlns:a16="http://schemas.microsoft.com/office/drawing/2014/main" val="1095935891"/>
                    </a:ext>
                  </a:extLst>
                </a:gridCol>
                <a:gridCol w="1104219">
                  <a:extLst>
                    <a:ext uri="{9D8B030D-6E8A-4147-A177-3AD203B41FA5}">
                      <a16:colId xmlns:a16="http://schemas.microsoft.com/office/drawing/2014/main" val="1442455239"/>
                    </a:ext>
                  </a:extLst>
                </a:gridCol>
                <a:gridCol w="3919977">
                  <a:extLst>
                    <a:ext uri="{9D8B030D-6E8A-4147-A177-3AD203B41FA5}">
                      <a16:colId xmlns:a16="http://schemas.microsoft.com/office/drawing/2014/main" val="1140152486"/>
                    </a:ext>
                  </a:extLst>
                </a:gridCol>
                <a:gridCol w="1877173">
                  <a:extLst>
                    <a:ext uri="{9D8B030D-6E8A-4147-A177-3AD203B41FA5}">
                      <a16:colId xmlns:a16="http://schemas.microsoft.com/office/drawing/2014/main" val="4061018997"/>
                    </a:ext>
                  </a:extLst>
                </a:gridCol>
              </a:tblGrid>
              <a:tr h="695464">
                <a:tc>
                  <a:txBody>
                    <a:bodyPr/>
                    <a:lstStyle/>
                    <a:p>
                      <a:pPr algn="l" fontAlgn="ctr">
                        <a:buNone/>
                      </a:pPr>
                      <a:r>
                        <a:rPr lang="pt-BR" sz="1600" b="1" i="0" u="none" strike="noStrike" dirty="0">
                          <a:solidFill>
                            <a:srgbClr val="000000"/>
                          </a:solidFill>
                          <a:effectLst/>
                          <a:latin typeface="Arial" panose="020B0604020202020204" pitchFamily="34" charset="0"/>
                        </a:rPr>
                        <a:t>    LOA</a:t>
                      </a:r>
                    </a:p>
                    <a:p>
                      <a:pPr algn="l" fontAlgn="ctr">
                        <a:buNone/>
                      </a:pPr>
                      <a:r>
                        <a:rPr lang="pt-BR" sz="1600" b="1" i="0" u="none" strike="noStrike" dirty="0">
                          <a:solidFill>
                            <a:srgbClr val="000000"/>
                          </a:solidFill>
                          <a:effectLst/>
                          <a:latin typeface="Arial" panose="020B0604020202020204" pitchFamily="34" charset="0"/>
                        </a:rPr>
                        <a:t>  2 0 2 6</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5">
                  <a:txBody>
                    <a:bodyPr/>
                    <a:lstStyle/>
                    <a:p>
                      <a:pPr algn="ctr" fontAlgn="ctr">
                        <a:buNone/>
                      </a:pPr>
                      <a:r>
                        <a:rPr lang="pt-BR" sz="900" b="1" i="0" u="none" strike="noStrike" dirty="0">
                          <a:solidFill>
                            <a:srgbClr val="000000"/>
                          </a:solidFill>
                          <a:effectLst/>
                          <a:latin typeface="Arial" panose="020B0604020202020204" pitchFamily="34" charset="0"/>
                        </a:rPr>
                        <a:t>MUNICÍPIO DE PEABIRU - PARANÁ                                                                                                                                                                                LEI ORÇAMENTÁRIA ANUAL 2026                                                                                                                                                        </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1544140022"/>
                  </a:ext>
                </a:extLst>
              </a:tr>
              <a:tr h="317050">
                <a:tc gridSpan="5">
                  <a:txBody>
                    <a:bodyPr/>
                    <a:lstStyle/>
                    <a:p>
                      <a:pPr algn="ctr" fontAlgn="ctr">
                        <a:buNone/>
                      </a:pPr>
                      <a:r>
                        <a:rPr lang="pt-BR" sz="900" b="1" i="0" u="none" strike="noStrike">
                          <a:solidFill>
                            <a:srgbClr val="000000"/>
                          </a:solidFill>
                          <a:effectLst/>
                          <a:latin typeface="Arial" panose="020B0604020202020204" pitchFamily="34" charset="0"/>
                        </a:rPr>
                        <a:t>DESCRIÇÃO DA AÇÃO</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ctr" fontAlgn="ctr">
                        <a:buNone/>
                      </a:pPr>
                      <a:r>
                        <a:rPr lang="pt-BR" sz="600" b="0" i="0" u="none" strike="noStrike">
                          <a:solidFill>
                            <a:srgbClr val="000000"/>
                          </a:solidFill>
                          <a:effectLst/>
                          <a:latin typeface="MS Sans Serif"/>
                        </a:rPr>
                        <a:t> </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4496602"/>
                  </a:ext>
                </a:extLst>
              </a:tr>
              <a:tr h="296596">
                <a:tc gridSpan="5">
                  <a:txBody>
                    <a:bodyPr/>
                    <a:lstStyle/>
                    <a:p>
                      <a:pPr algn="l" fontAlgn="ctr">
                        <a:buNone/>
                      </a:pPr>
                      <a:r>
                        <a:rPr lang="pt-BR" sz="900" b="1" i="0" u="none" strike="noStrike">
                          <a:solidFill>
                            <a:srgbClr val="000000"/>
                          </a:solidFill>
                          <a:effectLst/>
                          <a:latin typeface="Arial" panose="020B0604020202020204" pitchFamily="34" charset="0"/>
                        </a:rPr>
                        <a:t>DIVISÃO DE INDÚSTRIA E COMÉRCIO</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lnL w="12700" cap="flat" cmpd="sng" algn="ctr">
                      <a:solidFill>
                        <a:srgbClr val="000000"/>
                      </a:solidFill>
                      <a:prstDash val="solid"/>
                      <a:round/>
                      <a:headEnd type="none" w="med" len="med"/>
                      <a:tailEnd type="none" w="med" len="med"/>
                    </a:ln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1.103.565,80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926677259"/>
                  </a:ext>
                </a:extLst>
              </a:tr>
              <a:tr h="245458">
                <a:tc>
                  <a:txBody>
                    <a:bodyPr/>
                    <a:lstStyle/>
                    <a:p>
                      <a:pPr algn="ctr" fontAlgn="ctr">
                        <a:buNone/>
                      </a:pPr>
                      <a:r>
                        <a:rPr lang="pt-BR" sz="900" b="1" i="0" u="none" strike="noStrike">
                          <a:solidFill>
                            <a:srgbClr val="000000"/>
                          </a:solidFill>
                          <a:effectLst/>
                          <a:latin typeface="Arial" panose="020B0604020202020204" pitchFamily="34" charset="0"/>
                        </a:rPr>
                        <a:t>1.034</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Adquirir Terrenos - Mercado Agric. Familiar</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200.000,00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0780337"/>
                  </a:ext>
                </a:extLst>
              </a:tr>
              <a:tr h="245458">
                <a:tc>
                  <a:txBody>
                    <a:bodyPr/>
                    <a:lstStyle/>
                    <a:p>
                      <a:pPr algn="ctr" fontAlgn="ctr">
                        <a:buNone/>
                      </a:pPr>
                      <a:r>
                        <a:rPr lang="pt-BR" sz="900" b="1" i="0" u="none" strike="noStrike">
                          <a:solidFill>
                            <a:srgbClr val="000000"/>
                          </a:solidFill>
                          <a:effectLst/>
                          <a:latin typeface="Arial" panose="020B0604020202020204" pitchFamily="34" charset="0"/>
                        </a:rPr>
                        <a:t>1.037</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Ampliar e Reformar Barracões Industriais</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100.000,00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3964137"/>
                  </a:ext>
                </a:extLst>
              </a:tr>
              <a:tr h="1856074">
                <a:tc>
                  <a:txBody>
                    <a:bodyPr/>
                    <a:lstStyle/>
                    <a:p>
                      <a:pPr algn="ctr" fontAlgn="ctr">
                        <a:buNone/>
                      </a:pPr>
                      <a:r>
                        <a:rPr lang="pt-BR" sz="900" b="1" i="0" u="none" strike="noStrike">
                          <a:solidFill>
                            <a:srgbClr val="000000"/>
                          </a:solidFill>
                          <a:effectLst/>
                          <a:latin typeface="Arial" panose="020B0604020202020204" pitchFamily="34" charset="0"/>
                        </a:rPr>
                        <a:t>1.038</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900" b="1" i="0" u="none" strike="noStrike">
                          <a:solidFill>
                            <a:srgbClr val="000000"/>
                          </a:solidFill>
                          <a:effectLst/>
                          <a:latin typeface="Arial" panose="020B0604020202020204" pitchFamily="34" charset="0"/>
                        </a:rPr>
                        <a:t>Executar Obras de Infra-Estrutura em Parque Industrial</a:t>
                      </a:r>
                    </a:p>
                  </a:txBody>
                  <a:tcPr marL="6080" marR="6080" marT="60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pt-BR" sz="900" b="1" i="0" u="none" strike="noStrike">
                          <a:solidFill>
                            <a:srgbClr val="000000"/>
                          </a:solidFill>
                          <a:effectLst/>
                          <a:latin typeface="Arial" panose="020B0604020202020204" pitchFamily="34" charset="0"/>
                        </a:rPr>
                        <a:t> </a:t>
                      </a:r>
                    </a:p>
                  </a:txBody>
                  <a:tcPr marL="6080" marR="6080" marT="60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pt-BR" sz="900" b="1" i="0" u="none" strike="noStrike">
                          <a:solidFill>
                            <a:srgbClr val="000000"/>
                          </a:solidFill>
                          <a:effectLst/>
                          <a:latin typeface="Arial" panose="020B0604020202020204" pitchFamily="34" charset="0"/>
                        </a:rPr>
                        <a:t> </a:t>
                      </a:r>
                    </a:p>
                  </a:txBody>
                  <a:tcPr marL="6080" marR="6080" marT="608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pt-BR" sz="900" b="1" i="0" u="none" strike="noStrike">
                          <a:solidFill>
                            <a:srgbClr val="000000"/>
                          </a:solidFill>
                          <a:effectLst/>
                          <a:latin typeface="Arial" panose="020B0604020202020204" pitchFamily="34" charset="0"/>
                        </a:rPr>
                        <a:t> </a:t>
                      </a:r>
                    </a:p>
                  </a:txBody>
                  <a:tcPr marL="6080" marR="6080" marT="608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900" b="1" i="0" u="none" strike="noStrike">
                          <a:solidFill>
                            <a:srgbClr val="000000"/>
                          </a:solidFill>
                          <a:effectLst/>
                          <a:latin typeface="Arial" panose="020B0604020202020204" pitchFamily="34" charset="0"/>
                        </a:rPr>
                        <a:t>62.845,20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6401607"/>
                  </a:ext>
                </a:extLst>
              </a:tr>
              <a:tr h="245458">
                <a:tc>
                  <a:txBody>
                    <a:bodyPr/>
                    <a:lstStyle/>
                    <a:p>
                      <a:pPr algn="ctr" fontAlgn="ctr">
                        <a:buNone/>
                      </a:pPr>
                      <a:r>
                        <a:rPr lang="pt-BR" sz="900" b="1" i="0" u="none" strike="noStrike">
                          <a:solidFill>
                            <a:srgbClr val="000000"/>
                          </a:solidFill>
                          <a:effectLst/>
                          <a:latin typeface="Arial" panose="020B0604020202020204" pitchFamily="34" charset="0"/>
                        </a:rPr>
                        <a:t>1.055</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Adquirir Moveis e Equip. Div. Industria e Comercio</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10.720,60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47957764"/>
                  </a:ext>
                </a:extLst>
              </a:tr>
              <a:tr h="245458">
                <a:tc>
                  <a:txBody>
                    <a:bodyPr/>
                    <a:lstStyle/>
                    <a:p>
                      <a:pPr algn="ctr" fontAlgn="ctr">
                        <a:buNone/>
                      </a:pPr>
                      <a:r>
                        <a:rPr lang="pt-BR" sz="900" b="1" i="0" u="none" strike="noStrike">
                          <a:solidFill>
                            <a:srgbClr val="000000"/>
                          </a:solidFill>
                          <a:effectLst/>
                          <a:latin typeface="Arial" panose="020B0604020202020204" pitchFamily="34" charset="0"/>
                        </a:rPr>
                        <a:t>2145</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Orç. Emendas Individuais Ind. Com. Agric. Meio Amb.</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30.000,00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5557407"/>
                  </a:ext>
                </a:extLst>
              </a:tr>
              <a:tr h="306823">
                <a:tc>
                  <a:txBody>
                    <a:bodyPr/>
                    <a:lstStyle/>
                    <a:p>
                      <a:pPr algn="ctr" fontAlgn="ctr">
                        <a:buNone/>
                      </a:pPr>
                      <a:r>
                        <a:rPr lang="pt-BR" sz="900" b="1" i="0" u="none" strike="noStrike">
                          <a:solidFill>
                            <a:srgbClr val="000000"/>
                          </a:solidFill>
                          <a:effectLst/>
                          <a:latin typeface="Arial" panose="020B0604020202020204" pitchFamily="34" charset="0"/>
                        </a:rPr>
                        <a:t>2.032</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Manut. da Divisao de Indústria e Comércio</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700.000,00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7977854"/>
                  </a:ext>
                </a:extLst>
              </a:tr>
              <a:tr h="255686">
                <a:tc gridSpan="5">
                  <a:txBody>
                    <a:bodyPr/>
                    <a:lstStyle/>
                    <a:p>
                      <a:pPr algn="l" fontAlgn="ctr">
                        <a:buNone/>
                      </a:pPr>
                      <a:r>
                        <a:rPr lang="pt-BR" sz="900" b="1" i="0" u="none" strike="noStrike">
                          <a:solidFill>
                            <a:srgbClr val="000000"/>
                          </a:solidFill>
                          <a:effectLst/>
                          <a:latin typeface="Arial" panose="020B0604020202020204" pitchFamily="34" charset="0"/>
                        </a:rPr>
                        <a:t>DIVISÃO DE FOMENTO AGROPECUÁRIO</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521.617,40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79399027"/>
                  </a:ext>
                </a:extLst>
              </a:tr>
              <a:tr h="245458">
                <a:tc>
                  <a:txBody>
                    <a:bodyPr/>
                    <a:lstStyle/>
                    <a:p>
                      <a:pPr algn="ctr" fontAlgn="ctr">
                        <a:buNone/>
                      </a:pPr>
                      <a:r>
                        <a:rPr lang="pt-BR" sz="900" b="1" i="0" u="none" strike="noStrike">
                          <a:solidFill>
                            <a:srgbClr val="000000"/>
                          </a:solidFill>
                          <a:effectLst/>
                          <a:latin typeface="Arial" panose="020B0604020202020204" pitchFamily="34" charset="0"/>
                        </a:rPr>
                        <a:t>1.041</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Perfuração de Poços Artesianos</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64.309,30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5821299"/>
                  </a:ext>
                </a:extLst>
              </a:tr>
              <a:tr h="245458">
                <a:tc>
                  <a:txBody>
                    <a:bodyPr/>
                    <a:lstStyle/>
                    <a:p>
                      <a:pPr algn="ctr" fontAlgn="ctr">
                        <a:buNone/>
                      </a:pPr>
                      <a:r>
                        <a:rPr lang="pt-BR" sz="900" b="1" i="0" u="none" strike="noStrike">
                          <a:solidFill>
                            <a:srgbClr val="000000"/>
                          </a:solidFill>
                          <a:effectLst/>
                          <a:latin typeface="Arial" panose="020B0604020202020204" pitchFamily="34" charset="0"/>
                        </a:rPr>
                        <a:t>1.056</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Adquirir Máquinas Agricolas e Veículos</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150.000,00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57993898"/>
                  </a:ext>
                </a:extLst>
              </a:tr>
              <a:tr h="245458">
                <a:tc>
                  <a:txBody>
                    <a:bodyPr/>
                    <a:lstStyle/>
                    <a:p>
                      <a:pPr algn="ctr" fontAlgn="ctr">
                        <a:buNone/>
                      </a:pPr>
                      <a:r>
                        <a:rPr lang="pt-BR" sz="900" b="1" i="0" u="none" strike="noStrike">
                          <a:solidFill>
                            <a:srgbClr val="000000"/>
                          </a:solidFill>
                          <a:effectLst/>
                          <a:latin typeface="Arial" panose="020B0604020202020204" pitchFamily="34" charset="0"/>
                        </a:rPr>
                        <a:t>2.033</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Manut. da Divisão de Fomento Agropecuário</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275.151,80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7459773"/>
                  </a:ext>
                </a:extLst>
              </a:tr>
              <a:tr h="255686">
                <a:tc>
                  <a:txBody>
                    <a:bodyPr/>
                    <a:lstStyle/>
                    <a:p>
                      <a:pPr algn="ctr" fontAlgn="ctr">
                        <a:buNone/>
                      </a:pPr>
                      <a:r>
                        <a:rPr lang="pt-BR" sz="900" b="1" i="0" u="none" strike="noStrike">
                          <a:solidFill>
                            <a:srgbClr val="000000"/>
                          </a:solidFill>
                          <a:effectLst/>
                          <a:latin typeface="Arial" panose="020B0604020202020204" pitchFamily="34" charset="0"/>
                        </a:rPr>
                        <a:t>2.034</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Dispendio com EMATER, e Outros</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32.156,30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6196051"/>
                  </a:ext>
                </a:extLst>
              </a:tr>
              <a:tr h="296596">
                <a:tc gridSpan="5">
                  <a:txBody>
                    <a:bodyPr/>
                    <a:lstStyle/>
                    <a:p>
                      <a:pPr algn="l" fontAlgn="ctr">
                        <a:buNone/>
                      </a:pPr>
                      <a:r>
                        <a:rPr lang="pt-BR" sz="900" b="1" i="0" u="none" strike="noStrike">
                          <a:solidFill>
                            <a:srgbClr val="000000"/>
                          </a:solidFill>
                          <a:effectLst/>
                          <a:latin typeface="Arial" panose="020B0604020202020204" pitchFamily="34" charset="0"/>
                        </a:rPr>
                        <a:t>DIVISÃO DE TURISMO</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73.205,00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79615147"/>
                  </a:ext>
                </a:extLst>
              </a:tr>
              <a:tr h="296596">
                <a:tc>
                  <a:txBody>
                    <a:bodyPr/>
                    <a:lstStyle/>
                    <a:p>
                      <a:pPr algn="ctr" fontAlgn="ctr">
                        <a:buNone/>
                      </a:pPr>
                      <a:r>
                        <a:rPr lang="pt-BR" sz="900" b="1" i="0" u="none" strike="noStrike">
                          <a:solidFill>
                            <a:srgbClr val="000000"/>
                          </a:solidFill>
                          <a:effectLst/>
                          <a:latin typeface="Arial" panose="020B0604020202020204" pitchFamily="34" charset="0"/>
                        </a:rPr>
                        <a:t>2.062</a:t>
                      </a:r>
                    </a:p>
                  </a:txBody>
                  <a:tcPr marL="6080" marR="6080" marT="608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l" fontAlgn="ctr">
                        <a:buNone/>
                      </a:pPr>
                      <a:r>
                        <a:rPr lang="pt-BR" sz="900" b="1" i="0" u="none" strike="noStrike">
                          <a:solidFill>
                            <a:srgbClr val="000000"/>
                          </a:solidFill>
                          <a:effectLst/>
                          <a:latin typeface="Arial" panose="020B0604020202020204" pitchFamily="34" charset="0"/>
                        </a:rPr>
                        <a:t>Manutenção da Divisão de Turismo</a:t>
                      </a:r>
                    </a:p>
                  </a:txBody>
                  <a:tcPr marL="6080" marR="6080" marT="608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ctr">
                        <a:buNone/>
                      </a:pPr>
                      <a:r>
                        <a:rPr lang="pt-BR" sz="900" b="1" i="0" u="none" strike="noStrike">
                          <a:solidFill>
                            <a:srgbClr val="000000"/>
                          </a:solidFill>
                          <a:effectLst/>
                          <a:latin typeface="Arial" panose="020B0604020202020204" pitchFamily="34" charset="0"/>
                        </a:rPr>
                        <a:t>73.205,00</a:t>
                      </a:r>
                    </a:p>
                  </a:txBody>
                  <a:tcPr marL="6080" marR="6080" marT="608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0636361"/>
                  </a:ext>
                </a:extLst>
              </a:tr>
              <a:tr h="255686">
                <a:tc gridSpan="5">
                  <a:txBody>
                    <a:bodyPr/>
                    <a:lstStyle/>
                    <a:p>
                      <a:pPr algn="ctr" fontAlgn="b">
                        <a:buNone/>
                      </a:pPr>
                      <a:r>
                        <a:rPr lang="pt-BR" sz="900" b="1" i="0" u="none" strike="noStrike" dirty="0">
                          <a:solidFill>
                            <a:srgbClr val="000000"/>
                          </a:solidFill>
                          <a:effectLst/>
                          <a:latin typeface="Arial" panose="020B0604020202020204" pitchFamily="34" charset="0"/>
                        </a:rPr>
                        <a:t>TOTAL</a:t>
                      </a:r>
                    </a:p>
                  </a:txBody>
                  <a:tcPr marL="6080" marR="6080" marT="608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lnL w="635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r" fontAlgn="b">
                        <a:buNone/>
                      </a:pPr>
                      <a:r>
                        <a:rPr lang="pt-BR" sz="900" b="1" i="0" u="none" strike="noStrike" dirty="0">
                          <a:solidFill>
                            <a:srgbClr val="000000"/>
                          </a:solidFill>
                          <a:effectLst/>
                          <a:latin typeface="Arial" panose="020B0604020202020204" pitchFamily="34" charset="0"/>
                        </a:rPr>
                        <a:t>1.698.388,20</a:t>
                      </a:r>
                    </a:p>
                  </a:txBody>
                  <a:tcPr marL="6080" marR="6080" marT="608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5372582"/>
                  </a:ext>
                </a:extLst>
              </a:tr>
            </a:tbl>
          </a:graphicData>
        </a:graphic>
      </p:graphicFrame>
    </p:spTree>
    <p:extLst>
      <p:ext uri="{BB962C8B-B14F-4D97-AF65-F5344CB8AC3E}">
        <p14:creationId xmlns:p14="http://schemas.microsoft.com/office/powerpoint/2010/main" val="42377640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id="{BC6C13F0-29A8-42D4-817D-034878796B47}"/>
              </a:ext>
            </a:extLst>
          </p:cNvPr>
          <p:cNvPicPr>
            <a:picLocks noChangeAspect="1"/>
          </p:cNvPicPr>
          <p:nvPr/>
        </p:nvPicPr>
        <p:blipFill>
          <a:blip r:embed="rId2"/>
          <a:stretch>
            <a:fillRect/>
          </a:stretch>
        </p:blipFill>
        <p:spPr>
          <a:xfrm>
            <a:off x="1757569" y="401707"/>
            <a:ext cx="10036866" cy="6244152"/>
          </a:xfrm>
          <a:prstGeom prst="rect">
            <a:avLst/>
          </a:prstGeom>
        </p:spPr>
      </p:pic>
    </p:spTree>
    <p:extLst>
      <p:ext uri="{BB962C8B-B14F-4D97-AF65-F5344CB8AC3E}">
        <p14:creationId xmlns:p14="http://schemas.microsoft.com/office/powerpoint/2010/main" val="22754885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a:extLst>
              <a:ext uri="{FF2B5EF4-FFF2-40B4-BE49-F238E27FC236}">
                <a16:creationId xmlns:a16="http://schemas.microsoft.com/office/drawing/2014/main" id="{26D06EE5-F4C2-BB4E-FF1A-7B2ADAB358AC}"/>
              </a:ext>
            </a:extLst>
          </p:cNvPr>
          <p:cNvGraphicFramePr>
            <a:graphicFrameLocks noGrp="1"/>
          </p:cNvGraphicFramePr>
          <p:nvPr>
            <p:extLst>
              <p:ext uri="{D42A27DB-BD31-4B8C-83A1-F6EECF244321}">
                <p14:modId xmlns:p14="http://schemas.microsoft.com/office/powerpoint/2010/main" val="1010268570"/>
              </p:ext>
            </p:extLst>
          </p:nvPr>
        </p:nvGraphicFramePr>
        <p:xfrm>
          <a:off x="1936375" y="497543"/>
          <a:ext cx="9843247" cy="2192648"/>
        </p:xfrm>
        <a:graphic>
          <a:graphicData uri="http://schemas.openxmlformats.org/drawingml/2006/table">
            <a:tbl>
              <a:tblPr/>
              <a:tblGrid>
                <a:gridCol w="1237588">
                  <a:extLst>
                    <a:ext uri="{9D8B030D-6E8A-4147-A177-3AD203B41FA5}">
                      <a16:colId xmlns:a16="http://schemas.microsoft.com/office/drawing/2014/main" val="63538666"/>
                    </a:ext>
                  </a:extLst>
                </a:gridCol>
                <a:gridCol w="6855355">
                  <a:extLst>
                    <a:ext uri="{9D8B030D-6E8A-4147-A177-3AD203B41FA5}">
                      <a16:colId xmlns:a16="http://schemas.microsoft.com/office/drawing/2014/main" val="2909731392"/>
                    </a:ext>
                  </a:extLst>
                </a:gridCol>
                <a:gridCol w="1750304">
                  <a:extLst>
                    <a:ext uri="{9D8B030D-6E8A-4147-A177-3AD203B41FA5}">
                      <a16:colId xmlns:a16="http://schemas.microsoft.com/office/drawing/2014/main" val="4160119953"/>
                    </a:ext>
                  </a:extLst>
                </a:gridCol>
              </a:tblGrid>
              <a:tr h="766828">
                <a:tc>
                  <a:txBody>
                    <a:bodyPr/>
                    <a:lstStyle/>
                    <a:p>
                      <a:pPr algn="ctr" fontAlgn="ctr">
                        <a:buNone/>
                      </a:pPr>
                      <a:r>
                        <a:rPr lang="pt-BR" sz="1800" b="1" i="0" u="none" strike="noStrike">
                          <a:solidFill>
                            <a:srgbClr val="000000"/>
                          </a:solidFill>
                          <a:effectLst/>
                          <a:latin typeface="Arial" panose="020B0604020202020204" pitchFamily="34" charset="0"/>
                        </a:rPr>
                        <a:t>L O A                2 0 2 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400" b="1" i="0" u="none" strike="noStrike">
                          <a:solidFill>
                            <a:srgbClr val="000000"/>
                          </a:solidFill>
                          <a:effectLst/>
                          <a:latin typeface="Arial" panose="020B0604020202020204" pitchFamily="34" charset="0"/>
                        </a:rPr>
                        <a:t>MUNICÍPIO DE PEABIRU - PARANÁ                                                                                                                                                                                LEI ORÇAMENTÁRIA 2026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900880936"/>
                  </a:ext>
                </a:extLst>
              </a:tr>
              <a:tr h="359450">
                <a:tc gridSpan="2">
                  <a:txBody>
                    <a:bodyPr/>
                    <a:lstStyle/>
                    <a:p>
                      <a:pPr algn="ctr" fontAlgn="ctr">
                        <a:buNone/>
                      </a:pPr>
                      <a:r>
                        <a:rPr lang="pt-BR" sz="1400" b="1" i="0" u="none" strike="noStrike">
                          <a:solidFill>
                            <a:srgbClr val="000000"/>
                          </a:solidFill>
                          <a:effectLst/>
                          <a:latin typeface="Arial" panose="020B0604020202020204" pitchFamily="34" charset="0"/>
                        </a:rPr>
                        <a:t>Descrição da Ação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ctr">
                        <a:buNone/>
                      </a:pPr>
                      <a:r>
                        <a:rPr lang="pt-BR" sz="1400" b="1" i="0" u="none" strike="noStrike">
                          <a:solidFill>
                            <a:srgbClr val="000000"/>
                          </a:solidFill>
                          <a:effectLst/>
                          <a:latin typeface="Arial" panose="020B0604020202020204" pitchFamily="34" charset="0"/>
                        </a:rPr>
                        <a:t>VALOR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7826875"/>
                  </a:ext>
                </a:extLst>
              </a:tr>
              <a:tr h="395396">
                <a:tc gridSpan="2">
                  <a:txBody>
                    <a:bodyPr/>
                    <a:lstStyle/>
                    <a:p>
                      <a:pPr algn="l" fontAlgn="ctr">
                        <a:buNone/>
                      </a:pPr>
                      <a:r>
                        <a:rPr lang="pt-BR" sz="1400" b="1" i="0" u="none" strike="noStrike">
                          <a:solidFill>
                            <a:srgbClr val="000000"/>
                          </a:solidFill>
                          <a:effectLst/>
                          <a:latin typeface="Arial" panose="020B0604020202020204" pitchFamily="34" charset="0"/>
                        </a:rPr>
                        <a:t>FUNDO MUNICIPAL DO IDOSO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pt-BR"/>
                    </a:p>
                  </a:txBody>
                  <a:tcPr/>
                </a:tc>
                <a:tc>
                  <a:txBody>
                    <a:bodyPr/>
                    <a:lstStyle/>
                    <a:p>
                      <a:pPr algn="r" fontAlgn="ctr">
                        <a:buNone/>
                      </a:pPr>
                      <a:r>
                        <a:rPr lang="pt-BR" sz="1400" b="1" i="0" u="none" strike="noStrike">
                          <a:solidFill>
                            <a:srgbClr val="000000"/>
                          </a:solidFill>
                          <a:effectLst/>
                          <a:latin typeface="Arial" panose="020B0604020202020204" pitchFamily="34" charset="0"/>
                        </a:rPr>
                        <a:t>3.300,00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475867923"/>
                  </a:ext>
                </a:extLst>
              </a:tr>
              <a:tr h="299542">
                <a:tc>
                  <a:txBody>
                    <a:bodyPr/>
                    <a:lstStyle/>
                    <a:p>
                      <a:pPr algn="ctr" fontAlgn="ctr">
                        <a:buNone/>
                      </a:pPr>
                      <a:r>
                        <a:rPr lang="pt-BR" sz="1400" b="0" i="0" u="none" strike="noStrike">
                          <a:solidFill>
                            <a:srgbClr val="000000"/>
                          </a:solidFill>
                          <a:effectLst/>
                          <a:latin typeface="Arial" panose="020B0604020202020204" pitchFamily="34" charset="0"/>
                        </a:rPr>
                        <a:t>2.056</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400" b="0" i="0" u="none" strike="noStrike" dirty="0">
                          <a:solidFill>
                            <a:srgbClr val="000000"/>
                          </a:solidFill>
                          <a:effectLst/>
                          <a:latin typeface="Arial" panose="020B0604020202020204" pitchFamily="34" charset="0"/>
                        </a:rPr>
                        <a:t>Termo de Adesão </a:t>
                      </a:r>
                      <a:r>
                        <a:rPr lang="pt-BR" sz="1400" b="0" i="0" u="none" strike="noStrike" dirty="0" err="1">
                          <a:solidFill>
                            <a:srgbClr val="000000"/>
                          </a:solidFill>
                          <a:effectLst/>
                          <a:latin typeface="Arial" panose="020B0604020202020204" pitchFamily="34" charset="0"/>
                        </a:rPr>
                        <a:t>Progr.Fundo</a:t>
                      </a:r>
                      <a:r>
                        <a:rPr lang="pt-BR" sz="1400" b="0" i="0" u="none" strike="noStrike" dirty="0">
                          <a:solidFill>
                            <a:srgbClr val="000000"/>
                          </a:solidFill>
                          <a:effectLst/>
                          <a:latin typeface="Arial" panose="020B0604020202020204" pitchFamily="34" charset="0"/>
                        </a:rPr>
                        <a:t> Est. </a:t>
                      </a:r>
                      <a:r>
                        <a:rPr lang="pt-BR" sz="1400" b="0" i="0" u="none" strike="noStrike" dirty="0" err="1">
                          <a:solidFill>
                            <a:srgbClr val="000000"/>
                          </a:solidFill>
                          <a:effectLst/>
                          <a:latin typeface="Arial" panose="020B0604020202020204" pitchFamily="34" charset="0"/>
                        </a:rPr>
                        <a:t>Assistencia</a:t>
                      </a:r>
                      <a:r>
                        <a:rPr lang="pt-BR" sz="1400" b="0" i="0" u="none" strike="noStrike" dirty="0">
                          <a:solidFill>
                            <a:srgbClr val="000000"/>
                          </a:solidFill>
                          <a:effectLst/>
                          <a:latin typeface="Arial" panose="020B0604020202020204" pitchFamily="34" charset="0"/>
                        </a:rPr>
                        <a:t> Social</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3.300,00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3782212"/>
                  </a:ext>
                </a:extLst>
              </a:tr>
              <a:tr h="371432">
                <a:tc gridSpan="2">
                  <a:txBody>
                    <a:bodyPr/>
                    <a:lstStyle/>
                    <a:p>
                      <a:pPr algn="ctr" fontAlgn="ctr">
                        <a:buNone/>
                      </a:pPr>
                      <a:r>
                        <a:rPr lang="pt-BR" sz="1400" b="1" i="0"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ctr">
                        <a:buNone/>
                      </a:pPr>
                      <a:r>
                        <a:rPr lang="pt-BR" sz="1400" b="1" i="0" u="none" strike="noStrike" dirty="0">
                          <a:solidFill>
                            <a:srgbClr val="000000"/>
                          </a:solidFill>
                          <a:effectLst/>
                          <a:latin typeface="Arial" panose="020B0604020202020204" pitchFamily="34" charset="0"/>
                        </a:rPr>
                        <a:t>3.300,00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4862319"/>
                  </a:ext>
                </a:extLst>
              </a:tr>
            </a:tbl>
          </a:graphicData>
        </a:graphic>
      </p:graphicFrame>
      <p:graphicFrame>
        <p:nvGraphicFramePr>
          <p:cNvPr id="5" name="Tabela 4">
            <a:extLst>
              <a:ext uri="{FF2B5EF4-FFF2-40B4-BE49-F238E27FC236}">
                <a16:creationId xmlns:a16="http://schemas.microsoft.com/office/drawing/2014/main" id="{B7364D16-C6DA-1DDF-9C63-BA5DDC572EBF}"/>
              </a:ext>
            </a:extLst>
          </p:cNvPr>
          <p:cNvGraphicFramePr>
            <a:graphicFrameLocks noGrp="1"/>
          </p:cNvGraphicFramePr>
          <p:nvPr>
            <p:extLst>
              <p:ext uri="{D42A27DB-BD31-4B8C-83A1-F6EECF244321}">
                <p14:modId xmlns:p14="http://schemas.microsoft.com/office/powerpoint/2010/main" val="3076072652"/>
              </p:ext>
            </p:extLst>
          </p:nvPr>
        </p:nvGraphicFramePr>
        <p:xfrm>
          <a:off x="1936374" y="3205162"/>
          <a:ext cx="9843246" cy="2334247"/>
        </p:xfrm>
        <a:graphic>
          <a:graphicData uri="http://schemas.openxmlformats.org/drawingml/2006/table">
            <a:tbl>
              <a:tblPr/>
              <a:tblGrid>
                <a:gridCol w="1237588">
                  <a:extLst>
                    <a:ext uri="{9D8B030D-6E8A-4147-A177-3AD203B41FA5}">
                      <a16:colId xmlns:a16="http://schemas.microsoft.com/office/drawing/2014/main" val="1356523205"/>
                    </a:ext>
                  </a:extLst>
                </a:gridCol>
                <a:gridCol w="6855354">
                  <a:extLst>
                    <a:ext uri="{9D8B030D-6E8A-4147-A177-3AD203B41FA5}">
                      <a16:colId xmlns:a16="http://schemas.microsoft.com/office/drawing/2014/main" val="3027924201"/>
                    </a:ext>
                  </a:extLst>
                </a:gridCol>
                <a:gridCol w="1750304">
                  <a:extLst>
                    <a:ext uri="{9D8B030D-6E8A-4147-A177-3AD203B41FA5}">
                      <a16:colId xmlns:a16="http://schemas.microsoft.com/office/drawing/2014/main" val="3890223764"/>
                    </a:ext>
                  </a:extLst>
                </a:gridCol>
              </a:tblGrid>
              <a:tr h="816349">
                <a:tc>
                  <a:txBody>
                    <a:bodyPr/>
                    <a:lstStyle/>
                    <a:p>
                      <a:pPr algn="ctr" fontAlgn="ctr">
                        <a:buNone/>
                      </a:pPr>
                      <a:r>
                        <a:rPr lang="pt-BR" sz="1800" b="1" i="0" u="none" strike="noStrike">
                          <a:solidFill>
                            <a:srgbClr val="000000"/>
                          </a:solidFill>
                          <a:effectLst/>
                          <a:latin typeface="Arial" panose="020B0604020202020204" pitchFamily="34" charset="0"/>
                        </a:rPr>
                        <a:t>L O   A                 2 0 2 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400" b="1" i="0" u="none" strike="noStrike">
                          <a:solidFill>
                            <a:srgbClr val="000000"/>
                          </a:solidFill>
                          <a:effectLst/>
                          <a:latin typeface="Arial" panose="020B0604020202020204" pitchFamily="34" charset="0"/>
                        </a:rPr>
                        <a:t>MUNICÍPIO DE PEABIRU - PARANÁ                                                                                                                                                                                LEI ORÇAMENTÁRIA ANUAL 2026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249688433"/>
                  </a:ext>
                </a:extLst>
              </a:tr>
              <a:tr h="382663">
                <a:tc gridSpan="2">
                  <a:txBody>
                    <a:bodyPr/>
                    <a:lstStyle/>
                    <a:p>
                      <a:pPr algn="ctr" fontAlgn="ctr">
                        <a:buNone/>
                      </a:pPr>
                      <a:r>
                        <a:rPr lang="pt-BR" sz="1400" b="1" i="0" u="none" strike="noStrike">
                          <a:solidFill>
                            <a:srgbClr val="000000"/>
                          </a:solidFill>
                          <a:effectLst/>
                          <a:latin typeface="Arial" panose="020B0604020202020204" pitchFamily="34" charset="0"/>
                        </a:rPr>
                        <a:t>Descrição da Ação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ctr">
                        <a:buNone/>
                      </a:pPr>
                      <a:r>
                        <a:rPr lang="pt-BR" sz="1400" b="1" i="0" u="none" strike="noStrike">
                          <a:solidFill>
                            <a:srgbClr val="000000"/>
                          </a:solidFill>
                          <a:effectLst/>
                          <a:latin typeface="Arial" panose="020B0604020202020204" pitchFamily="34" charset="0"/>
                        </a:rPr>
                        <a:t>VALOR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5776807"/>
                  </a:ext>
                </a:extLst>
              </a:tr>
              <a:tr h="420930">
                <a:tc gridSpan="2">
                  <a:txBody>
                    <a:bodyPr/>
                    <a:lstStyle/>
                    <a:p>
                      <a:pPr algn="l" fontAlgn="ctr">
                        <a:buNone/>
                      </a:pPr>
                      <a:r>
                        <a:rPr lang="pt-BR" sz="1400" b="1" i="0" u="none" strike="noStrike">
                          <a:solidFill>
                            <a:srgbClr val="000000"/>
                          </a:solidFill>
                          <a:effectLst/>
                          <a:latin typeface="Arial" panose="020B0604020202020204" pitchFamily="34" charset="0"/>
                        </a:rPr>
                        <a:t>FUNDO MUNICIPAL DO MEIO AMBIENTE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pt-BR"/>
                    </a:p>
                  </a:txBody>
                  <a:tcPr/>
                </a:tc>
                <a:tc>
                  <a:txBody>
                    <a:bodyPr/>
                    <a:lstStyle/>
                    <a:p>
                      <a:pPr algn="r" fontAlgn="ctr">
                        <a:buNone/>
                      </a:pPr>
                      <a:r>
                        <a:rPr lang="pt-BR" sz="1400" b="1" i="0" u="none" strike="noStrike">
                          <a:solidFill>
                            <a:srgbClr val="000000"/>
                          </a:solidFill>
                          <a:effectLst/>
                          <a:latin typeface="Arial" panose="020B0604020202020204" pitchFamily="34" charset="0"/>
                        </a:rPr>
                        <a:t>150.000,00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158126737"/>
                  </a:ext>
                </a:extLst>
              </a:tr>
              <a:tr h="318886">
                <a:tc>
                  <a:txBody>
                    <a:bodyPr/>
                    <a:lstStyle/>
                    <a:p>
                      <a:pPr algn="ctr" fontAlgn="ctr">
                        <a:buNone/>
                      </a:pPr>
                      <a:r>
                        <a:rPr lang="pt-BR" sz="1400" b="0" i="0" u="none" strike="noStrike">
                          <a:solidFill>
                            <a:srgbClr val="000000"/>
                          </a:solidFill>
                          <a:effectLst/>
                          <a:latin typeface="Arial" panose="020B0604020202020204" pitchFamily="34" charset="0"/>
                        </a:rPr>
                        <a:t>2.058</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400" b="0" i="0" u="none" strike="noStrike">
                          <a:solidFill>
                            <a:srgbClr val="000000"/>
                          </a:solidFill>
                          <a:effectLst/>
                          <a:latin typeface="Arial" panose="020B0604020202020204" pitchFamily="34" charset="0"/>
                        </a:rPr>
                        <a:t>Manutenção do Fundo Municipal do Meio Ambiente</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150.000,00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0220684"/>
                  </a:ext>
                </a:extLst>
              </a:tr>
              <a:tr h="395419">
                <a:tc gridSpan="2">
                  <a:txBody>
                    <a:bodyPr/>
                    <a:lstStyle/>
                    <a:p>
                      <a:pPr algn="ctr" fontAlgn="ctr">
                        <a:buNone/>
                      </a:pPr>
                      <a:r>
                        <a:rPr lang="pt-BR" sz="1400" b="1" i="0"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ctr">
                        <a:buNone/>
                      </a:pPr>
                      <a:r>
                        <a:rPr lang="pt-BR" sz="1400" b="1" i="0" u="none" strike="noStrike" dirty="0">
                          <a:solidFill>
                            <a:srgbClr val="000000"/>
                          </a:solidFill>
                          <a:effectLst/>
                          <a:latin typeface="Arial" panose="020B0604020202020204" pitchFamily="34" charset="0"/>
                        </a:rPr>
                        <a:t>150.000,00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56737734"/>
                  </a:ext>
                </a:extLst>
              </a:tr>
            </a:tbl>
          </a:graphicData>
        </a:graphic>
      </p:graphicFrame>
    </p:spTree>
    <p:extLst>
      <p:ext uri="{BB962C8B-B14F-4D97-AF65-F5344CB8AC3E}">
        <p14:creationId xmlns:p14="http://schemas.microsoft.com/office/powerpoint/2010/main" val="7273083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id="{FE2BC8CC-9AA2-5087-0F1F-0E21785DC3EF}"/>
              </a:ext>
            </a:extLst>
          </p:cNvPr>
          <p:cNvPicPr>
            <a:picLocks noChangeAspect="1"/>
          </p:cNvPicPr>
          <p:nvPr/>
        </p:nvPicPr>
        <p:blipFill>
          <a:blip r:embed="rId2"/>
          <a:stretch>
            <a:fillRect/>
          </a:stretch>
        </p:blipFill>
        <p:spPr>
          <a:xfrm>
            <a:off x="1696278" y="361950"/>
            <a:ext cx="10190921" cy="6134100"/>
          </a:xfrm>
          <a:prstGeom prst="rect">
            <a:avLst/>
          </a:prstGeom>
        </p:spPr>
      </p:pic>
    </p:spTree>
    <p:extLst>
      <p:ext uri="{BB962C8B-B14F-4D97-AF65-F5344CB8AC3E}">
        <p14:creationId xmlns:p14="http://schemas.microsoft.com/office/powerpoint/2010/main" val="598100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a:extLst>
              <a:ext uri="{FF2B5EF4-FFF2-40B4-BE49-F238E27FC236}">
                <a16:creationId xmlns:a16="http://schemas.microsoft.com/office/drawing/2014/main" id="{8E22DF56-B8C8-0CBA-DA97-D5C6B4F89824}"/>
              </a:ext>
            </a:extLst>
          </p:cNvPr>
          <p:cNvGraphicFramePr>
            <a:graphicFrameLocks noGrp="1"/>
          </p:cNvGraphicFramePr>
          <p:nvPr>
            <p:extLst>
              <p:ext uri="{D42A27DB-BD31-4B8C-83A1-F6EECF244321}">
                <p14:modId xmlns:p14="http://schemas.microsoft.com/office/powerpoint/2010/main" val="2094936035"/>
              </p:ext>
            </p:extLst>
          </p:nvPr>
        </p:nvGraphicFramePr>
        <p:xfrm>
          <a:off x="1843779" y="432145"/>
          <a:ext cx="9937404" cy="6207194"/>
        </p:xfrm>
        <a:graphic>
          <a:graphicData uri="http://schemas.openxmlformats.org/drawingml/2006/table">
            <a:tbl>
              <a:tblPr/>
              <a:tblGrid>
                <a:gridCol w="1104156">
                  <a:extLst>
                    <a:ext uri="{9D8B030D-6E8A-4147-A177-3AD203B41FA5}">
                      <a16:colId xmlns:a16="http://schemas.microsoft.com/office/drawing/2014/main" val="3918473002"/>
                    </a:ext>
                  </a:extLst>
                </a:gridCol>
                <a:gridCol w="7126825">
                  <a:extLst>
                    <a:ext uri="{9D8B030D-6E8A-4147-A177-3AD203B41FA5}">
                      <a16:colId xmlns:a16="http://schemas.microsoft.com/office/drawing/2014/main" val="4050959891"/>
                    </a:ext>
                  </a:extLst>
                </a:gridCol>
                <a:gridCol w="1706423">
                  <a:extLst>
                    <a:ext uri="{9D8B030D-6E8A-4147-A177-3AD203B41FA5}">
                      <a16:colId xmlns:a16="http://schemas.microsoft.com/office/drawing/2014/main" val="91140315"/>
                    </a:ext>
                  </a:extLst>
                </a:gridCol>
              </a:tblGrid>
              <a:tr h="1089285">
                <a:tc>
                  <a:txBody>
                    <a:bodyPr/>
                    <a:lstStyle/>
                    <a:p>
                      <a:pPr algn="ctr" fontAlgn="ctr">
                        <a:buNone/>
                      </a:pPr>
                      <a:r>
                        <a:rPr lang="pt-BR" sz="1800" b="1" i="0" u="none" strike="noStrike">
                          <a:solidFill>
                            <a:srgbClr val="000000"/>
                          </a:solidFill>
                          <a:effectLst/>
                          <a:latin typeface="Arial" panose="020B0604020202020204" pitchFamily="34" charset="0"/>
                        </a:rPr>
                        <a:t>L O A                   2 0 2 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400" b="1" i="0" u="none" strike="noStrike">
                          <a:solidFill>
                            <a:srgbClr val="000000"/>
                          </a:solidFill>
                          <a:effectLst/>
                          <a:latin typeface="Arial" panose="020B0604020202020204" pitchFamily="34" charset="0"/>
                        </a:rPr>
                        <a:t>MUNICÍPIO DE PEABIRU - PARANÁ                                                                                                                                                                                LEI ORÇAMENTÁRIA ANUAL 2026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1240521358"/>
                  </a:ext>
                </a:extLst>
              </a:tr>
              <a:tr h="553287">
                <a:tc gridSpan="2">
                  <a:txBody>
                    <a:bodyPr/>
                    <a:lstStyle/>
                    <a:p>
                      <a:pPr algn="ctr" fontAlgn="ctr">
                        <a:buNone/>
                      </a:pPr>
                      <a:r>
                        <a:rPr lang="pt-BR" sz="1400" b="1" i="0" u="none" strike="noStrike">
                          <a:solidFill>
                            <a:srgbClr val="000000"/>
                          </a:solidFill>
                          <a:effectLst/>
                          <a:latin typeface="Arial" panose="020B0604020202020204" pitchFamily="34" charset="0"/>
                        </a:rPr>
                        <a:t>Descrição da Ação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ctr">
                        <a:buNone/>
                      </a:pPr>
                      <a:r>
                        <a:rPr lang="pt-BR" sz="1400" b="1" i="0" u="none" strike="noStrike">
                          <a:solidFill>
                            <a:srgbClr val="000000"/>
                          </a:solidFill>
                          <a:effectLst/>
                          <a:latin typeface="Arial" panose="020B0604020202020204" pitchFamily="34" charset="0"/>
                        </a:rPr>
                        <a:t>Valor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4921553"/>
                  </a:ext>
                </a:extLst>
              </a:tr>
              <a:tr h="553287">
                <a:tc gridSpan="2">
                  <a:txBody>
                    <a:bodyPr/>
                    <a:lstStyle/>
                    <a:p>
                      <a:pPr algn="l" fontAlgn="ctr">
                        <a:buNone/>
                      </a:pPr>
                      <a:r>
                        <a:rPr lang="pt-BR" sz="1400" b="1" i="0" u="none" strike="noStrike">
                          <a:solidFill>
                            <a:srgbClr val="000000"/>
                          </a:solidFill>
                          <a:effectLst/>
                          <a:latin typeface="Arial" panose="020B0604020202020204" pitchFamily="34" charset="0"/>
                        </a:rPr>
                        <a:t>DIVISÃO DE CULTURA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400" b="1" i="0" u="none" strike="noStrike">
                          <a:solidFill>
                            <a:srgbClr val="000000"/>
                          </a:solidFill>
                          <a:effectLst/>
                          <a:latin typeface="Arial" panose="020B0604020202020204" pitchFamily="34" charset="0"/>
                        </a:rPr>
                        <a:t>830.000,00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29063471"/>
                  </a:ext>
                </a:extLst>
              </a:tr>
              <a:tr h="501417">
                <a:tc>
                  <a:txBody>
                    <a:bodyPr/>
                    <a:lstStyle/>
                    <a:p>
                      <a:pPr algn="ctr" fontAlgn="ctr">
                        <a:buNone/>
                      </a:pPr>
                      <a:r>
                        <a:rPr lang="pt-BR" sz="1400" b="1" i="0" u="none" strike="noStrike">
                          <a:solidFill>
                            <a:srgbClr val="000000"/>
                          </a:solidFill>
                          <a:effectLst/>
                          <a:latin typeface="Arial" panose="020B0604020202020204" pitchFamily="34" charset="0"/>
                        </a:rPr>
                        <a:t>1.054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Reformar a Casa da Cultura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10.000,00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2941100"/>
                  </a:ext>
                </a:extLst>
              </a:tr>
              <a:tr h="484127">
                <a:tc>
                  <a:txBody>
                    <a:bodyPr/>
                    <a:lstStyle/>
                    <a:p>
                      <a:pPr algn="ctr" fontAlgn="ctr">
                        <a:buNone/>
                      </a:pPr>
                      <a:r>
                        <a:rPr lang="pt-BR" sz="1400" b="1" i="0" u="none" strike="noStrike">
                          <a:solidFill>
                            <a:srgbClr val="000000"/>
                          </a:solidFill>
                          <a:effectLst/>
                          <a:latin typeface="Arial" panose="020B0604020202020204" pitchFamily="34" charset="0"/>
                        </a:rPr>
                        <a:t>1.057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Aquisição Equipamentos e Mobiliário - Div. Cultura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20.000,00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20929222"/>
                  </a:ext>
                </a:extLst>
              </a:tr>
              <a:tr h="414966">
                <a:tc>
                  <a:txBody>
                    <a:bodyPr/>
                    <a:lstStyle/>
                    <a:p>
                      <a:pPr algn="ctr" fontAlgn="ctr">
                        <a:buNone/>
                      </a:pPr>
                      <a:r>
                        <a:rPr lang="pt-BR" sz="1400" b="1" i="0" u="none" strike="noStrike">
                          <a:solidFill>
                            <a:srgbClr val="000000"/>
                          </a:solidFill>
                          <a:effectLst/>
                          <a:latin typeface="Arial" panose="020B0604020202020204" pitchFamily="34" charset="0"/>
                        </a:rPr>
                        <a:t>2.003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Festas Cívicas e Comemorações Populares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93819915"/>
                  </a:ext>
                </a:extLst>
              </a:tr>
              <a:tr h="501417">
                <a:tc>
                  <a:txBody>
                    <a:bodyPr/>
                    <a:lstStyle/>
                    <a:p>
                      <a:pPr algn="ctr" fontAlgn="ctr">
                        <a:buNone/>
                      </a:pPr>
                      <a:r>
                        <a:rPr lang="pt-BR" sz="1400" b="1" i="0" u="none" strike="noStrike">
                          <a:solidFill>
                            <a:srgbClr val="000000"/>
                          </a:solidFill>
                          <a:effectLst/>
                          <a:latin typeface="Arial" panose="020B0604020202020204" pitchFamily="34" charset="0"/>
                        </a:rPr>
                        <a:t>2.027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Manut. do Servicos de Cultura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300.000,00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39807273"/>
                  </a:ext>
                </a:extLst>
              </a:tr>
              <a:tr h="518707">
                <a:tc gridSpan="2">
                  <a:txBody>
                    <a:bodyPr/>
                    <a:lstStyle/>
                    <a:p>
                      <a:pPr algn="l" fontAlgn="ctr">
                        <a:buNone/>
                      </a:pPr>
                      <a:r>
                        <a:rPr lang="pt-BR" sz="1400" b="1" i="0" u="none" strike="noStrike">
                          <a:solidFill>
                            <a:srgbClr val="000000"/>
                          </a:solidFill>
                          <a:effectLst/>
                          <a:latin typeface="Arial" panose="020B0604020202020204" pitchFamily="34" charset="0"/>
                        </a:rPr>
                        <a:t>DIVISÃO DE ESPORTES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400" b="1" i="0" u="none" strike="noStrike">
                          <a:solidFill>
                            <a:srgbClr val="000000"/>
                          </a:solidFill>
                          <a:effectLst/>
                          <a:latin typeface="Arial" panose="020B0604020202020204" pitchFamily="34" charset="0"/>
                        </a:rPr>
                        <a:t>460.417,30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52390583"/>
                  </a:ext>
                </a:extLst>
              </a:tr>
              <a:tr h="518707">
                <a:tc>
                  <a:txBody>
                    <a:bodyPr/>
                    <a:lstStyle/>
                    <a:p>
                      <a:pPr algn="ctr" fontAlgn="ctr">
                        <a:buNone/>
                      </a:pPr>
                      <a:r>
                        <a:rPr lang="pt-BR" sz="1400" b="1" i="0" u="none" strike="noStrike">
                          <a:solidFill>
                            <a:srgbClr val="000000"/>
                          </a:solidFill>
                          <a:effectLst/>
                          <a:latin typeface="Arial" panose="020B0604020202020204" pitchFamily="34" charset="0"/>
                        </a:rPr>
                        <a:t>1.053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Construir e Reformar e Equipar Espaços Físicos Esportivos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90.000,00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4166703"/>
                  </a:ext>
                </a:extLst>
              </a:tr>
              <a:tr h="553287">
                <a:tc>
                  <a:txBody>
                    <a:bodyPr/>
                    <a:lstStyle/>
                    <a:p>
                      <a:pPr algn="ctr" fontAlgn="ctr">
                        <a:buNone/>
                      </a:pPr>
                      <a:r>
                        <a:rPr lang="pt-BR" sz="1400" b="1" i="0" u="none" strike="noStrike">
                          <a:solidFill>
                            <a:srgbClr val="000000"/>
                          </a:solidFill>
                          <a:effectLst/>
                          <a:latin typeface="Arial" panose="020B0604020202020204" pitchFamily="34" charset="0"/>
                        </a:rPr>
                        <a:t>2.028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Manuteção de Servicos Esportivos e Recreativos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0" i="0" u="none" strike="noStrike">
                          <a:solidFill>
                            <a:srgbClr val="000000"/>
                          </a:solidFill>
                          <a:effectLst/>
                          <a:latin typeface="Arial" panose="020B0604020202020204" pitchFamily="34" charset="0"/>
                        </a:rPr>
                        <a:t>370.417,30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2171634"/>
                  </a:ext>
                </a:extLst>
              </a:tr>
              <a:tr h="518707">
                <a:tc gridSpan="2">
                  <a:txBody>
                    <a:bodyPr/>
                    <a:lstStyle/>
                    <a:p>
                      <a:pPr algn="ctr" fontAlgn="ctr">
                        <a:buNone/>
                      </a:pPr>
                      <a:r>
                        <a:rPr lang="pt-BR" sz="1400" b="1" i="0"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ctr">
                        <a:buNone/>
                      </a:pPr>
                      <a:r>
                        <a:rPr lang="pt-BR" sz="1400" b="1" i="0" u="none" strike="noStrike" dirty="0">
                          <a:solidFill>
                            <a:srgbClr val="000000"/>
                          </a:solidFill>
                          <a:effectLst/>
                          <a:latin typeface="Arial" panose="020B0604020202020204" pitchFamily="34" charset="0"/>
                        </a:rPr>
                        <a:t>1.290.417,30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05531249"/>
                  </a:ext>
                </a:extLst>
              </a:tr>
            </a:tbl>
          </a:graphicData>
        </a:graphic>
      </p:graphicFrame>
    </p:spTree>
    <p:extLst>
      <p:ext uri="{BB962C8B-B14F-4D97-AF65-F5344CB8AC3E}">
        <p14:creationId xmlns:p14="http://schemas.microsoft.com/office/powerpoint/2010/main" val="2674519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a:extLst>
              <a:ext uri="{FF2B5EF4-FFF2-40B4-BE49-F238E27FC236}">
                <a16:creationId xmlns:a16="http://schemas.microsoft.com/office/drawing/2014/main" id="{C269E73A-19CC-FA2F-B229-64C91825616E}"/>
              </a:ext>
            </a:extLst>
          </p:cNvPr>
          <p:cNvPicPr>
            <a:picLocks noChangeAspect="1"/>
          </p:cNvPicPr>
          <p:nvPr/>
        </p:nvPicPr>
        <p:blipFill>
          <a:blip r:embed="rId2"/>
          <a:stretch>
            <a:fillRect/>
          </a:stretch>
        </p:blipFill>
        <p:spPr>
          <a:xfrm>
            <a:off x="1622355" y="109537"/>
            <a:ext cx="10086975" cy="6638925"/>
          </a:xfrm>
          <a:prstGeom prst="rect">
            <a:avLst/>
          </a:prstGeom>
        </p:spPr>
      </p:pic>
    </p:spTree>
    <p:extLst>
      <p:ext uri="{BB962C8B-B14F-4D97-AF65-F5344CB8AC3E}">
        <p14:creationId xmlns:p14="http://schemas.microsoft.com/office/powerpoint/2010/main" val="39258470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B5087A05-6D22-5441-273B-945AA13ABC70}"/>
              </a:ext>
            </a:extLst>
          </p:cNvPr>
          <p:cNvGraphicFramePr>
            <a:graphicFrameLocks noGrp="1"/>
          </p:cNvGraphicFramePr>
          <p:nvPr>
            <p:extLst>
              <p:ext uri="{D42A27DB-BD31-4B8C-83A1-F6EECF244321}">
                <p14:modId xmlns:p14="http://schemas.microsoft.com/office/powerpoint/2010/main" val="2917496894"/>
              </p:ext>
            </p:extLst>
          </p:nvPr>
        </p:nvGraphicFramePr>
        <p:xfrm>
          <a:off x="1775011" y="153766"/>
          <a:ext cx="9480175" cy="3013504"/>
        </p:xfrm>
        <a:graphic>
          <a:graphicData uri="http://schemas.openxmlformats.org/drawingml/2006/table">
            <a:tbl>
              <a:tblPr/>
              <a:tblGrid>
                <a:gridCol w="1089107">
                  <a:extLst>
                    <a:ext uri="{9D8B030D-6E8A-4147-A177-3AD203B41FA5}">
                      <a16:colId xmlns:a16="http://schemas.microsoft.com/office/drawing/2014/main" val="3472918706"/>
                    </a:ext>
                  </a:extLst>
                </a:gridCol>
                <a:gridCol w="6584142">
                  <a:extLst>
                    <a:ext uri="{9D8B030D-6E8A-4147-A177-3AD203B41FA5}">
                      <a16:colId xmlns:a16="http://schemas.microsoft.com/office/drawing/2014/main" val="363257654"/>
                    </a:ext>
                  </a:extLst>
                </a:gridCol>
                <a:gridCol w="1806926">
                  <a:extLst>
                    <a:ext uri="{9D8B030D-6E8A-4147-A177-3AD203B41FA5}">
                      <a16:colId xmlns:a16="http://schemas.microsoft.com/office/drawing/2014/main" val="1805697674"/>
                    </a:ext>
                  </a:extLst>
                </a:gridCol>
              </a:tblGrid>
              <a:tr h="728898">
                <a:tc>
                  <a:txBody>
                    <a:bodyPr/>
                    <a:lstStyle/>
                    <a:p>
                      <a:pPr algn="ctr" fontAlgn="ctr">
                        <a:buNone/>
                      </a:pPr>
                      <a:r>
                        <a:rPr lang="pt-BR" sz="1800" b="1" i="0" u="none" strike="noStrike">
                          <a:solidFill>
                            <a:srgbClr val="000000"/>
                          </a:solidFill>
                          <a:effectLst/>
                          <a:latin typeface="Arial" panose="020B0604020202020204" pitchFamily="34" charset="0"/>
                        </a:rPr>
                        <a:t>L  O  A                  2 0 2 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400" b="1" i="0" u="none" strike="noStrike">
                          <a:solidFill>
                            <a:srgbClr val="000000"/>
                          </a:solidFill>
                          <a:effectLst/>
                          <a:latin typeface="Arial" panose="020B0604020202020204" pitchFamily="34" charset="0"/>
                        </a:rPr>
                        <a:t>MUNICÍPIO DE PEABIRU - PARANÁ                                                                                                                                                                                LEI ORÇAMENTÁRIA ANUAL 2026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1221663095"/>
                  </a:ext>
                </a:extLst>
              </a:tr>
              <a:tr h="326372">
                <a:tc gridSpan="3">
                  <a:txBody>
                    <a:bodyPr/>
                    <a:lstStyle/>
                    <a:p>
                      <a:pPr algn="ctr" fontAlgn="ctr">
                        <a:buNone/>
                      </a:pPr>
                      <a:r>
                        <a:rPr lang="pt-BR" sz="1400" b="0" i="0" u="none" strike="noStrike">
                          <a:solidFill>
                            <a:srgbClr val="000000"/>
                          </a:solidFill>
                          <a:effectLst/>
                          <a:latin typeface="Arial Black" panose="020B0A04020102020204" pitchFamily="34" charset="0"/>
                        </a:rPr>
                        <a:t>CÂMARA MUNICIPAL DE PEABIRU - PARANÁ</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3678603156"/>
                  </a:ext>
                </a:extLst>
              </a:tr>
              <a:tr h="304614">
                <a:tc gridSpan="2">
                  <a:txBody>
                    <a:bodyPr/>
                    <a:lstStyle/>
                    <a:p>
                      <a:pPr algn="ctr" fontAlgn="ctr">
                        <a:buNone/>
                      </a:pPr>
                      <a:r>
                        <a:rPr lang="pt-BR" sz="1400" b="1" i="0" u="none" strike="noStrike">
                          <a:solidFill>
                            <a:srgbClr val="000000"/>
                          </a:solidFill>
                          <a:effectLst/>
                          <a:latin typeface="Arial" panose="020B0604020202020204" pitchFamily="34" charset="0"/>
                        </a:rPr>
                        <a:t>Descrição da Ação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ctr">
                        <a:buNone/>
                      </a:pPr>
                      <a:r>
                        <a:rPr lang="pt-BR" sz="1400" b="1" i="0" u="none" strike="noStrike">
                          <a:solidFill>
                            <a:srgbClr val="000000"/>
                          </a:solidFill>
                          <a:effectLst/>
                          <a:latin typeface="Arial" panose="020B0604020202020204" pitchFamily="34" charset="0"/>
                        </a:rPr>
                        <a:t>Valor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73333180"/>
                  </a:ext>
                </a:extLst>
              </a:tr>
              <a:tr h="304614">
                <a:tc gridSpan="2">
                  <a:txBody>
                    <a:bodyPr/>
                    <a:lstStyle/>
                    <a:p>
                      <a:pPr algn="l" fontAlgn="ctr">
                        <a:buNone/>
                      </a:pPr>
                      <a:r>
                        <a:rPr lang="pt-BR" sz="1400" b="1" i="0" u="none" strike="noStrike">
                          <a:solidFill>
                            <a:srgbClr val="000000"/>
                          </a:solidFill>
                          <a:effectLst/>
                          <a:latin typeface="Arial" panose="020B0604020202020204" pitchFamily="34" charset="0"/>
                        </a:rPr>
                        <a:t>UNID. ORÇA. - 01.01- CÂMARA MUNICIPAL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ctr">
                        <a:buNone/>
                      </a:pPr>
                      <a:r>
                        <a:rPr lang="pt-BR" sz="1400" b="1" i="0" u="none" strike="noStrike">
                          <a:solidFill>
                            <a:srgbClr val="000000"/>
                          </a:solidFill>
                          <a:effectLst/>
                          <a:latin typeface="Arial" panose="020B0604020202020204" pitchFamily="34" charset="0"/>
                        </a:rPr>
                        <a:t>3.014.455,00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38824591"/>
                  </a:ext>
                </a:extLst>
              </a:tr>
              <a:tr h="261098">
                <a:tc>
                  <a:txBody>
                    <a:bodyPr/>
                    <a:lstStyle/>
                    <a:p>
                      <a:pPr algn="ctr" fontAlgn="ctr">
                        <a:buNone/>
                      </a:pPr>
                      <a:r>
                        <a:rPr lang="pt-BR" sz="1400" b="1" i="0" u="none" strike="noStrike">
                          <a:solidFill>
                            <a:srgbClr val="000000"/>
                          </a:solidFill>
                          <a:effectLst/>
                          <a:latin typeface="Arial" panose="020B0604020202020204" pitchFamily="34" charset="0"/>
                        </a:rPr>
                        <a:t>2.211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fontAlgn="ctr">
                        <a:buNone/>
                      </a:pPr>
                      <a:r>
                        <a:rPr lang="pt-BR" sz="1400" b="1" i="0" u="none" strike="noStrike">
                          <a:solidFill>
                            <a:srgbClr val="000000"/>
                          </a:solidFill>
                          <a:effectLst/>
                          <a:latin typeface="Arial" panose="020B0604020202020204" pitchFamily="34" charset="0"/>
                        </a:rPr>
                        <a:t>Manutenção do Legislativo Municipal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400" b="1" i="0" u="none" strike="noStrike">
                          <a:solidFill>
                            <a:srgbClr val="000000"/>
                          </a:solidFill>
                          <a:effectLst/>
                          <a:latin typeface="Arial" panose="020B0604020202020204" pitchFamily="34" charset="0"/>
                        </a:rPr>
                        <a:t>2.863.455,00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1219349"/>
                  </a:ext>
                </a:extLst>
              </a:tr>
              <a:tr h="261098">
                <a:tc>
                  <a:txBody>
                    <a:bodyPr/>
                    <a:lstStyle/>
                    <a:p>
                      <a:pPr algn="ctr" fontAlgn="ctr">
                        <a:buNone/>
                      </a:pPr>
                      <a:r>
                        <a:rPr lang="pt-BR" sz="1400" b="1" i="0" u="none" strike="noStrike">
                          <a:solidFill>
                            <a:srgbClr val="000000"/>
                          </a:solidFill>
                          <a:effectLst/>
                          <a:latin typeface="Arial" panose="020B0604020202020204" pitchFamily="34" charset="0"/>
                        </a:rPr>
                        <a:t>1.001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Ampliação e Reforma da Câmara Municipal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4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5832918"/>
                  </a:ext>
                </a:extLst>
              </a:tr>
              <a:tr h="261098">
                <a:tc>
                  <a:txBody>
                    <a:bodyPr/>
                    <a:lstStyle/>
                    <a:p>
                      <a:pPr algn="ctr" fontAlgn="ctr">
                        <a:buNone/>
                      </a:pPr>
                      <a:r>
                        <a:rPr lang="pt-BR" sz="1400" b="1" i="0" u="none" strike="noStrike">
                          <a:solidFill>
                            <a:srgbClr val="000000"/>
                          </a:solidFill>
                          <a:effectLst/>
                          <a:latin typeface="Arial" panose="020B0604020202020204" pitchFamily="34" charset="0"/>
                        </a:rPr>
                        <a:t>2.209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Aquisição de Equipamentos, Moveis e Utensilios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buNone/>
                      </a:pPr>
                      <a:r>
                        <a:rPr lang="pt-BR" sz="1400" b="1" i="0" u="none" strike="noStrike">
                          <a:solidFill>
                            <a:srgbClr val="000000"/>
                          </a:solidFill>
                          <a:effectLst/>
                          <a:latin typeface="Arial" panose="020B0604020202020204" pitchFamily="34" charset="0"/>
                        </a:rPr>
                        <a:t>151.000,00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313488"/>
                  </a:ext>
                </a:extLst>
              </a:tr>
              <a:tr h="271977">
                <a:tc>
                  <a:txBody>
                    <a:bodyPr/>
                    <a:lstStyle/>
                    <a:p>
                      <a:pPr algn="ctr" fontAlgn="ctr">
                        <a:buNone/>
                      </a:pPr>
                      <a:r>
                        <a:rPr lang="pt-BR" sz="1400" b="1" i="0" u="none" strike="noStrike">
                          <a:solidFill>
                            <a:srgbClr val="000000"/>
                          </a:solidFill>
                          <a:effectLst/>
                          <a:latin typeface="Arial" panose="020B0604020202020204" pitchFamily="34" charset="0"/>
                        </a:rPr>
                        <a:t>1.210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400" b="1" i="0" u="none" strike="noStrike">
                          <a:solidFill>
                            <a:srgbClr val="000000"/>
                          </a:solidFill>
                          <a:effectLst/>
                          <a:latin typeface="Arial" panose="020B0604020202020204" pitchFamily="34" charset="0"/>
                        </a:rPr>
                        <a:t>Aquisição de Veículos para Atividades da Câmara Municipal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1" i="0" u="none" strike="noStrike">
                          <a:solidFill>
                            <a:srgbClr val="000000"/>
                          </a:solidFill>
                          <a:effectLst/>
                          <a:latin typeface="Arial" panose="020B0604020202020204" pitchFamily="34" charset="0"/>
                        </a:rPr>
                        <a:t>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0982279"/>
                  </a:ext>
                </a:extLst>
              </a:tr>
              <a:tr h="293735">
                <a:tc gridSpan="2">
                  <a:txBody>
                    <a:bodyPr/>
                    <a:lstStyle/>
                    <a:p>
                      <a:pPr algn="ctr" fontAlgn="ctr">
                        <a:buNone/>
                      </a:pPr>
                      <a:r>
                        <a:rPr lang="pt-BR" sz="1400" b="1" i="0" u="none" strike="noStrike">
                          <a:solidFill>
                            <a:srgbClr val="000000"/>
                          </a:solidFill>
                          <a:effectLst/>
                          <a:latin typeface="Arial" panose="020B0604020202020204" pitchFamily="34" charset="0"/>
                        </a:rPr>
                        <a:t>TOTAL GERAL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ctr">
                        <a:buNone/>
                      </a:pPr>
                      <a:r>
                        <a:rPr lang="pt-BR" sz="1400" b="1" i="0" u="none" strike="noStrike" dirty="0">
                          <a:solidFill>
                            <a:srgbClr val="000000"/>
                          </a:solidFill>
                          <a:effectLst/>
                          <a:latin typeface="Arial" panose="020B0604020202020204" pitchFamily="34" charset="0"/>
                        </a:rPr>
                        <a:t>3.014.455,00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5265415"/>
                  </a:ext>
                </a:extLst>
              </a:tr>
            </a:tbl>
          </a:graphicData>
        </a:graphic>
      </p:graphicFrame>
      <p:graphicFrame>
        <p:nvGraphicFramePr>
          <p:cNvPr id="4" name="Tabela 3">
            <a:extLst>
              <a:ext uri="{FF2B5EF4-FFF2-40B4-BE49-F238E27FC236}">
                <a16:creationId xmlns:a16="http://schemas.microsoft.com/office/drawing/2014/main" id="{1990B6E6-1932-49E1-2514-204CAB5B0ABE}"/>
              </a:ext>
            </a:extLst>
          </p:cNvPr>
          <p:cNvGraphicFramePr>
            <a:graphicFrameLocks noGrp="1"/>
          </p:cNvGraphicFramePr>
          <p:nvPr>
            <p:extLst>
              <p:ext uri="{D42A27DB-BD31-4B8C-83A1-F6EECF244321}">
                <p14:modId xmlns:p14="http://schemas.microsoft.com/office/powerpoint/2010/main" val="1471778989"/>
              </p:ext>
            </p:extLst>
          </p:nvPr>
        </p:nvGraphicFramePr>
        <p:xfrm>
          <a:off x="1775010" y="3843129"/>
          <a:ext cx="9480175" cy="2451654"/>
        </p:xfrm>
        <a:graphic>
          <a:graphicData uri="http://schemas.openxmlformats.org/drawingml/2006/table">
            <a:tbl>
              <a:tblPr/>
              <a:tblGrid>
                <a:gridCol w="1059792">
                  <a:extLst>
                    <a:ext uri="{9D8B030D-6E8A-4147-A177-3AD203B41FA5}">
                      <a16:colId xmlns:a16="http://schemas.microsoft.com/office/drawing/2014/main" val="86432492"/>
                    </a:ext>
                  </a:extLst>
                </a:gridCol>
                <a:gridCol w="6607144">
                  <a:extLst>
                    <a:ext uri="{9D8B030D-6E8A-4147-A177-3AD203B41FA5}">
                      <a16:colId xmlns:a16="http://schemas.microsoft.com/office/drawing/2014/main" val="797282161"/>
                    </a:ext>
                  </a:extLst>
                </a:gridCol>
                <a:gridCol w="1813239">
                  <a:extLst>
                    <a:ext uri="{9D8B030D-6E8A-4147-A177-3AD203B41FA5}">
                      <a16:colId xmlns:a16="http://schemas.microsoft.com/office/drawing/2014/main" val="828788066"/>
                    </a:ext>
                  </a:extLst>
                </a:gridCol>
              </a:tblGrid>
              <a:tr h="847168">
                <a:tc>
                  <a:txBody>
                    <a:bodyPr/>
                    <a:lstStyle/>
                    <a:p>
                      <a:pPr algn="ctr" fontAlgn="ctr">
                        <a:buNone/>
                      </a:pPr>
                      <a:r>
                        <a:rPr lang="pt-BR" sz="1800" b="1" i="0" u="none" strike="noStrike">
                          <a:solidFill>
                            <a:srgbClr val="000000"/>
                          </a:solidFill>
                          <a:effectLst/>
                          <a:latin typeface="Arial" panose="020B0604020202020204" pitchFamily="34" charset="0"/>
                        </a:rPr>
                        <a:t>L  O A                   2 0 2 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400" b="1" i="0" u="none" strike="noStrike">
                          <a:solidFill>
                            <a:srgbClr val="000000"/>
                          </a:solidFill>
                          <a:effectLst/>
                          <a:latin typeface="Arial" panose="020B0604020202020204" pitchFamily="34" charset="0"/>
                        </a:rPr>
                        <a:t>MUNICÍPIO DE PEABIRU - PARANÁ                                                                                                                                                                                LEI ORÇAMENTÁRIA ANUAL 2026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3462260190"/>
                  </a:ext>
                </a:extLst>
              </a:tr>
              <a:tr h="385077">
                <a:tc gridSpan="3">
                  <a:txBody>
                    <a:bodyPr/>
                    <a:lstStyle/>
                    <a:p>
                      <a:pPr algn="ctr" fontAlgn="ctr">
                        <a:buNone/>
                      </a:pPr>
                      <a:r>
                        <a:rPr lang="pt-BR" sz="1400" b="0" i="0" u="none" strike="noStrike">
                          <a:solidFill>
                            <a:srgbClr val="000000"/>
                          </a:solidFill>
                          <a:effectLst/>
                          <a:latin typeface="Arial Black" panose="020B0A04020102020204" pitchFamily="34" charset="0"/>
                        </a:rPr>
                        <a:t>FUNDO MUNICIPAL DE PREVIDÊNCIA DE PEABIRU</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1783525669"/>
                  </a:ext>
                </a:extLst>
              </a:tr>
              <a:tr h="359405">
                <a:tc gridSpan="2">
                  <a:txBody>
                    <a:bodyPr/>
                    <a:lstStyle/>
                    <a:p>
                      <a:pPr algn="ctr" fontAlgn="ctr">
                        <a:buNone/>
                      </a:pPr>
                      <a:r>
                        <a:rPr lang="pt-BR" sz="1400" b="1" i="0" u="none" strike="noStrike">
                          <a:solidFill>
                            <a:srgbClr val="000000"/>
                          </a:solidFill>
                          <a:effectLst/>
                          <a:latin typeface="Arial" panose="020B0604020202020204" pitchFamily="34" charset="0"/>
                        </a:rPr>
                        <a:t>Descrição da Ação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ctr">
                        <a:buNone/>
                      </a:pPr>
                      <a:r>
                        <a:rPr lang="pt-BR" sz="1400" b="1" i="0" u="none" strike="noStrike">
                          <a:solidFill>
                            <a:srgbClr val="000000"/>
                          </a:solidFill>
                          <a:effectLst/>
                          <a:latin typeface="Arial" panose="020B0604020202020204" pitchFamily="34" charset="0"/>
                        </a:rPr>
                        <a:t>Valor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63392659"/>
                  </a:ext>
                </a:extLst>
              </a:tr>
              <a:tr h="359405">
                <a:tc gridSpan="2">
                  <a:txBody>
                    <a:bodyPr/>
                    <a:lstStyle/>
                    <a:p>
                      <a:pPr algn="l" fontAlgn="ctr">
                        <a:buNone/>
                      </a:pPr>
                      <a:r>
                        <a:rPr lang="pt-BR" sz="1400" b="1" i="0" u="none" strike="noStrike">
                          <a:solidFill>
                            <a:srgbClr val="000000"/>
                          </a:solidFill>
                          <a:effectLst/>
                          <a:latin typeface="Arial" panose="020B0604020202020204" pitchFamily="34" charset="0"/>
                        </a:rPr>
                        <a:t>UNID. ORÇA. - 001 - REGIME DE PREVIDÊNCIA PECULIAR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ctr">
                        <a:buNone/>
                      </a:pPr>
                      <a:r>
                        <a:rPr lang="pt-BR" sz="1400" b="1" i="0" u="none" strike="noStrike">
                          <a:solidFill>
                            <a:srgbClr val="000000"/>
                          </a:solidFill>
                          <a:effectLst/>
                          <a:latin typeface="Arial" panose="020B0604020202020204" pitchFamily="34" charset="0"/>
                        </a:rPr>
                        <a:t>8.500.000,00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7253832"/>
                  </a:ext>
                </a:extLst>
              </a:tr>
              <a:tr h="500599">
                <a:tc>
                  <a:txBody>
                    <a:bodyPr/>
                    <a:lstStyle/>
                    <a:p>
                      <a:pPr algn="ctr" fontAlgn="ctr">
                        <a:buNone/>
                      </a:pPr>
                      <a:r>
                        <a:rPr lang="pt-BR" sz="1400" b="1" i="0" u="none" strike="noStrike">
                          <a:solidFill>
                            <a:srgbClr val="000000"/>
                          </a:solidFill>
                          <a:effectLst/>
                          <a:latin typeface="Arial" panose="020B0604020202020204" pitchFamily="34" charset="0"/>
                        </a:rPr>
                        <a:t>2.301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fontAlgn="ctr">
                        <a:buNone/>
                      </a:pPr>
                      <a:r>
                        <a:rPr lang="pt-BR" sz="1400" b="1" i="0" u="none" strike="noStrike">
                          <a:solidFill>
                            <a:srgbClr val="000000"/>
                          </a:solidFill>
                          <a:effectLst/>
                          <a:latin typeface="Arial" panose="020B0604020202020204" pitchFamily="34" charset="0"/>
                        </a:rPr>
                        <a:t>Manutenção do Regime de Inativos e Pensionistas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400" b="1" i="0" u="none" strike="noStrike" dirty="0">
                          <a:solidFill>
                            <a:srgbClr val="000000"/>
                          </a:solidFill>
                          <a:effectLst/>
                          <a:latin typeface="Arial" panose="020B0604020202020204" pitchFamily="34" charset="0"/>
                        </a:rPr>
                        <a:t>8.500.000,00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8659441"/>
                  </a:ext>
                </a:extLst>
              </a:tr>
            </a:tbl>
          </a:graphicData>
        </a:graphic>
      </p:graphicFrame>
    </p:spTree>
    <p:extLst>
      <p:ext uri="{BB962C8B-B14F-4D97-AF65-F5344CB8AC3E}">
        <p14:creationId xmlns:p14="http://schemas.microsoft.com/office/powerpoint/2010/main" val="3102858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ítulo 1"/>
          <p:cNvSpPr>
            <a:spLocks noGrp="1"/>
          </p:cNvSpPr>
          <p:nvPr>
            <p:ph type="title"/>
          </p:nvPr>
        </p:nvSpPr>
        <p:spPr>
          <a:xfrm>
            <a:off x="2360651" y="457037"/>
            <a:ext cx="7711196" cy="1320800"/>
          </a:xfrm>
        </p:spPr>
        <p:txBody>
          <a:bodyPr>
            <a:normAutofit/>
          </a:bodyPr>
          <a:lstStyle/>
          <a:p>
            <a:pPr algn="ctr"/>
            <a:r>
              <a:rPr lang="pt-BR" sz="4800" dirty="0">
                <a:latin typeface="Arial Black" panose="020B0A04020102020204" pitchFamily="34" charset="0"/>
                <a:cs typeface="Times New Roman" panose="02020603050405020304" pitchFamily="18" charset="0"/>
              </a:rPr>
              <a:t>Compatibilização</a:t>
            </a:r>
          </a:p>
        </p:txBody>
      </p:sp>
      <p:sp>
        <p:nvSpPr>
          <p:cNvPr id="23" name="Retângulo 22"/>
          <p:cNvSpPr/>
          <p:nvPr/>
        </p:nvSpPr>
        <p:spPr>
          <a:xfrm>
            <a:off x="1693514" y="3276815"/>
            <a:ext cx="1465033" cy="76517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PPA</a:t>
            </a:r>
          </a:p>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2026/2029</a:t>
            </a:r>
          </a:p>
        </p:txBody>
      </p:sp>
      <p:sp>
        <p:nvSpPr>
          <p:cNvPr id="24" name="Retângulo 23"/>
          <p:cNvSpPr/>
          <p:nvPr/>
        </p:nvSpPr>
        <p:spPr>
          <a:xfrm>
            <a:off x="5184822" y="1847688"/>
            <a:ext cx="1143000" cy="69773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LDO 2026</a:t>
            </a:r>
          </a:p>
        </p:txBody>
      </p:sp>
      <p:sp>
        <p:nvSpPr>
          <p:cNvPr id="25" name="Retângulo 24"/>
          <p:cNvSpPr/>
          <p:nvPr/>
        </p:nvSpPr>
        <p:spPr>
          <a:xfrm>
            <a:off x="5184822" y="2847813"/>
            <a:ext cx="1143000" cy="69773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LDO 2027</a:t>
            </a:r>
          </a:p>
        </p:txBody>
      </p:sp>
      <p:sp>
        <p:nvSpPr>
          <p:cNvPr id="26" name="Retângulo 25"/>
          <p:cNvSpPr/>
          <p:nvPr/>
        </p:nvSpPr>
        <p:spPr>
          <a:xfrm>
            <a:off x="5184822" y="3847938"/>
            <a:ext cx="1143000" cy="69773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LDO 2028</a:t>
            </a:r>
          </a:p>
        </p:txBody>
      </p:sp>
      <p:sp>
        <p:nvSpPr>
          <p:cNvPr id="27" name="Retângulo 26"/>
          <p:cNvSpPr/>
          <p:nvPr/>
        </p:nvSpPr>
        <p:spPr>
          <a:xfrm>
            <a:off x="5184822" y="4848063"/>
            <a:ext cx="1143000" cy="69773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LDO 2029</a:t>
            </a:r>
          </a:p>
        </p:txBody>
      </p:sp>
      <p:sp>
        <p:nvSpPr>
          <p:cNvPr id="28" name="Retângulo 27"/>
          <p:cNvSpPr/>
          <p:nvPr/>
        </p:nvSpPr>
        <p:spPr>
          <a:xfrm>
            <a:off x="8262720" y="1847688"/>
            <a:ext cx="1143000" cy="697737"/>
          </a:xfrm>
          <a:prstGeom prst="rect">
            <a:avLst/>
          </a:prstGeom>
          <a:solidFill>
            <a:schemeClr val="accent1">
              <a:lumMod val="60000"/>
              <a:lumOff val="4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LOA 2026</a:t>
            </a:r>
          </a:p>
        </p:txBody>
      </p:sp>
      <p:sp>
        <p:nvSpPr>
          <p:cNvPr id="29" name="Retângulo 28"/>
          <p:cNvSpPr/>
          <p:nvPr/>
        </p:nvSpPr>
        <p:spPr>
          <a:xfrm>
            <a:off x="8262720" y="2847813"/>
            <a:ext cx="1143000" cy="69773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LOA 2027</a:t>
            </a:r>
          </a:p>
        </p:txBody>
      </p:sp>
      <p:sp>
        <p:nvSpPr>
          <p:cNvPr id="30" name="Retângulo 29"/>
          <p:cNvSpPr/>
          <p:nvPr/>
        </p:nvSpPr>
        <p:spPr>
          <a:xfrm>
            <a:off x="8262720" y="3847938"/>
            <a:ext cx="1143000" cy="69773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LOA 2028</a:t>
            </a:r>
          </a:p>
        </p:txBody>
      </p:sp>
      <p:sp>
        <p:nvSpPr>
          <p:cNvPr id="31" name="Retângulo 30"/>
          <p:cNvSpPr/>
          <p:nvPr/>
        </p:nvSpPr>
        <p:spPr>
          <a:xfrm>
            <a:off x="8262720" y="4848063"/>
            <a:ext cx="1143000" cy="697737"/>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pt-BR" b="1" dirty="0">
                <a:solidFill>
                  <a:schemeClr val="tx1"/>
                </a:solidFill>
                <a:latin typeface="Arial" panose="020B0604020202020204" pitchFamily="34" charset="0"/>
                <a:cs typeface="Arial" panose="020B0604020202020204" pitchFamily="34" charset="0"/>
              </a:rPr>
              <a:t>LOA 2029</a:t>
            </a:r>
          </a:p>
        </p:txBody>
      </p:sp>
      <p:cxnSp>
        <p:nvCxnSpPr>
          <p:cNvPr id="32" name="Conector de seta reta 31"/>
          <p:cNvCxnSpPr/>
          <p:nvPr/>
        </p:nvCxnSpPr>
        <p:spPr>
          <a:xfrm flipV="1">
            <a:off x="3141314" y="2175164"/>
            <a:ext cx="1707777" cy="9922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Conector de seta reta 32"/>
          <p:cNvCxnSpPr/>
          <p:nvPr/>
        </p:nvCxnSpPr>
        <p:spPr>
          <a:xfrm flipV="1">
            <a:off x="3324801" y="3200400"/>
            <a:ext cx="1607417" cy="2062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Conector de seta reta 33"/>
          <p:cNvCxnSpPr/>
          <p:nvPr/>
        </p:nvCxnSpPr>
        <p:spPr>
          <a:xfrm>
            <a:off x="3405764" y="4007850"/>
            <a:ext cx="1401763" cy="1900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Conector de seta reta 34"/>
          <p:cNvCxnSpPr/>
          <p:nvPr/>
        </p:nvCxnSpPr>
        <p:spPr>
          <a:xfrm>
            <a:off x="3080924" y="4186633"/>
            <a:ext cx="1740458" cy="10919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Conector de seta reta 35"/>
          <p:cNvCxnSpPr/>
          <p:nvPr/>
        </p:nvCxnSpPr>
        <p:spPr>
          <a:xfrm>
            <a:off x="6826602" y="2161034"/>
            <a:ext cx="1143000" cy="11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Conector de seta reta 36"/>
          <p:cNvCxnSpPr/>
          <p:nvPr/>
        </p:nvCxnSpPr>
        <p:spPr>
          <a:xfrm>
            <a:off x="6755165" y="3232597"/>
            <a:ext cx="1214437" cy="11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Conector de seta reta 37"/>
          <p:cNvCxnSpPr/>
          <p:nvPr/>
        </p:nvCxnSpPr>
        <p:spPr>
          <a:xfrm>
            <a:off x="6826602" y="4161284"/>
            <a:ext cx="1143000" cy="11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Conector de seta reta 38"/>
          <p:cNvCxnSpPr/>
          <p:nvPr/>
        </p:nvCxnSpPr>
        <p:spPr>
          <a:xfrm>
            <a:off x="6826602" y="5161409"/>
            <a:ext cx="1143000" cy="11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0404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a:extLst>
              <a:ext uri="{FF2B5EF4-FFF2-40B4-BE49-F238E27FC236}">
                <a16:creationId xmlns:a16="http://schemas.microsoft.com/office/drawing/2014/main" id="{67761554-1AF8-F557-8A82-E68210CED0AC}"/>
              </a:ext>
            </a:extLst>
          </p:cNvPr>
          <p:cNvGraphicFramePr>
            <a:graphicFrameLocks noGrp="1"/>
          </p:cNvGraphicFramePr>
          <p:nvPr>
            <p:extLst>
              <p:ext uri="{D42A27DB-BD31-4B8C-83A1-F6EECF244321}">
                <p14:modId xmlns:p14="http://schemas.microsoft.com/office/powerpoint/2010/main" val="448717398"/>
              </p:ext>
            </p:extLst>
          </p:nvPr>
        </p:nvGraphicFramePr>
        <p:xfrm>
          <a:off x="1656324" y="238537"/>
          <a:ext cx="10204372" cy="6334542"/>
        </p:xfrm>
        <a:graphic>
          <a:graphicData uri="http://schemas.openxmlformats.org/drawingml/2006/table">
            <a:tbl>
              <a:tblPr/>
              <a:tblGrid>
                <a:gridCol w="1100472">
                  <a:extLst>
                    <a:ext uri="{9D8B030D-6E8A-4147-A177-3AD203B41FA5}">
                      <a16:colId xmlns:a16="http://schemas.microsoft.com/office/drawing/2014/main" val="3964097351"/>
                    </a:ext>
                  </a:extLst>
                </a:gridCol>
                <a:gridCol w="7278118">
                  <a:extLst>
                    <a:ext uri="{9D8B030D-6E8A-4147-A177-3AD203B41FA5}">
                      <a16:colId xmlns:a16="http://schemas.microsoft.com/office/drawing/2014/main" val="1483646751"/>
                    </a:ext>
                  </a:extLst>
                </a:gridCol>
                <a:gridCol w="1825782">
                  <a:extLst>
                    <a:ext uri="{9D8B030D-6E8A-4147-A177-3AD203B41FA5}">
                      <a16:colId xmlns:a16="http://schemas.microsoft.com/office/drawing/2014/main" val="3154327733"/>
                    </a:ext>
                  </a:extLst>
                </a:gridCol>
              </a:tblGrid>
              <a:tr h="994800">
                <a:tc>
                  <a:txBody>
                    <a:bodyPr/>
                    <a:lstStyle/>
                    <a:p>
                      <a:pPr algn="ctr" fontAlgn="ctr">
                        <a:buNone/>
                      </a:pPr>
                      <a:r>
                        <a:rPr lang="pt-BR" sz="1700" b="1" i="0" u="none" strike="noStrike">
                          <a:solidFill>
                            <a:srgbClr val="000000"/>
                          </a:solidFill>
                          <a:effectLst/>
                          <a:latin typeface="Arial" panose="020B0604020202020204" pitchFamily="34" charset="0"/>
                        </a:rPr>
                        <a:t>L O A                    2 0 2 6</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fontAlgn="ctr">
                        <a:buNone/>
                      </a:pPr>
                      <a:r>
                        <a:rPr lang="pt-BR" sz="1300" b="1" i="0" u="none" strike="noStrike">
                          <a:solidFill>
                            <a:srgbClr val="000000"/>
                          </a:solidFill>
                          <a:effectLst/>
                          <a:latin typeface="Arial" panose="020B0604020202020204" pitchFamily="34" charset="0"/>
                        </a:rPr>
                        <a:t>MUNICÍPIO DE PEABIRU - PARANÁ                                                                                                                                                                                LEI ORÇAMENTÁRIA ANUAL 2026                                                                                                                                                            </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extLst>
                  <a:ext uri="{0D108BD9-81ED-4DB2-BD59-A6C34878D82A}">
                    <a16:rowId xmlns:a16="http://schemas.microsoft.com/office/drawing/2014/main" val="536159226"/>
                  </a:ext>
                </a:extLst>
              </a:tr>
              <a:tr h="438883">
                <a:tc gridSpan="3">
                  <a:txBody>
                    <a:bodyPr/>
                    <a:lstStyle/>
                    <a:p>
                      <a:pPr algn="ctr" fontAlgn="ctr">
                        <a:buNone/>
                      </a:pPr>
                      <a:r>
                        <a:rPr lang="pt-BR" sz="1300" b="0" i="0" u="none" strike="noStrike">
                          <a:solidFill>
                            <a:srgbClr val="000000"/>
                          </a:solidFill>
                          <a:effectLst/>
                          <a:latin typeface="Arial Black" panose="020B0A04020102020204" pitchFamily="34" charset="0"/>
                        </a:rPr>
                        <a:t>SERVIÇO AUTÔNOMO DE ÁGUA E ESGOTO</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2771318456"/>
                  </a:ext>
                </a:extLst>
              </a:tr>
              <a:tr h="409624">
                <a:tc gridSpan="2">
                  <a:txBody>
                    <a:bodyPr/>
                    <a:lstStyle/>
                    <a:p>
                      <a:pPr algn="ctr" fontAlgn="ctr">
                        <a:buNone/>
                      </a:pPr>
                      <a:r>
                        <a:rPr lang="pt-BR" sz="1300" b="1" i="0" u="none" strike="noStrike">
                          <a:solidFill>
                            <a:srgbClr val="000000"/>
                          </a:solidFill>
                          <a:effectLst/>
                          <a:latin typeface="Arial" panose="020B0604020202020204" pitchFamily="34" charset="0"/>
                        </a:rPr>
                        <a:t>Descrição da Ação</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ctr" fontAlgn="ctr">
                        <a:buNone/>
                      </a:pPr>
                      <a:r>
                        <a:rPr lang="pt-BR" sz="1300" b="1" i="0" u="none" strike="noStrike">
                          <a:solidFill>
                            <a:srgbClr val="000000"/>
                          </a:solidFill>
                          <a:effectLst/>
                          <a:latin typeface="Arial" panose="020B0604020202020204" pitchFamily="34" charset="0"/>
                        </a:rPr>
                        <a:t>Valor</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1544158"/>
                  </a:ext>
                </a:extLst>
              </a:tr>
              <a:tr h="409624">
                <a:tc gridSpan="2">
                  <a:txBody>
                    <a:bodyPr/>
                    <a:lstStyle/>
                    <a:p>
                      <a:pPr algn="l" fontAlgn="ctr">
                        <a:buNone/>
                      </a:pPr>
                      <a:r>
                        <a:rPr lang="pt-BR" sz="1300" b="1" i="0" u="none" strike="noStrike">
                          <a:solidFill>
                            <a:srgbClr val="000000"/>
                          </a:solidFill>
                          <a:effectLst/>
                          <a:latin typeface="Arial" panose="020B0604020202020204" pitchFamily="34" charset="0"/>
                        </a:rPr>
                        <a:t>UNID.ORÇ. - 001-SERVIÇO AUTÔNOMO DE ÁGUA E ESGOTO</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300" b="1" i="1" u="none" strike="noStrike">
                          <a:solidFill>
                            <a:srgbClr val="000000"/>
                          </a:solidFill>
                          <a:effectLst/>
                          <a:latin typeface="Arial" panose="020B0604020202020204" pitchFamily="34" charset="0"/>
                        </a:rPr>
                        <a:t>5.213.500,00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43565017"/>
                  </a:ext>
                </a:extLst>
              </a:tr>
              <a:tr h="409624">
                <a:tc>
                  <a:txBody>
                    <a:bodyPr/>
                    <a:lstStyle/>
                    <a:p>
                      <a:pPr algn="ctr" fontAlgn="ctr">
                        <a:buNone/>
                      </a:pPr>
                      <a:r>
                        <a:rPr lang="pt-BR" sz="1300" b="1" i="0" u="none" strike="noStrike">
                          <a:solidFill>
                            <a:srgbClr val="000000"/>
                          </a:solidFill>
                          <a:effectLst/>
                          <a:latin typeface="Arial" panose="020B0604020202020204" pitchFamily="34" charset="0"/>
                        </a:rPr>
                        <a:t>1.201</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300" b="1" i="0" u="none" strike="noStrike">
                          <a:solidFill>
                            <a:srgbClr val="000000"/>
                          </a:solidFill>
                          <a:effectLst/>
                          <a:latin typeface="Arial" panose="020B0604020202020204" pitchFamily="34" charset="0"/>
                        </a:rPr>
                        <a:t>Construção Ampliação Reforma de Edif. Para a Administração</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15.000,00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6069509"/>
                  </a:ext>
                </a:extLst>
              </a:tr>
              <a:tr h="409624">
                <a:tc>
                  <a:txBody>
                    <a:bodyPr/>
                    <a:lstStyle/>
                    <a:p>
                      <a:pPr algn="ctr" fontAlgn="ctr">
                        <a:buNone/>
                      </a:pPr>
                      <a:r>
                        <a:rPr lang="pt-BR" sz="1300" b="1" i="0" u="none" strike="noStrike">
                          <a:solidFill>
                            <a:srgbClr val="000000"/>
                          </a:solidFill>
                          <a:effectLst/>
                          <a:latin typeface="Arial" panose="020B0604020202020204" pitchFamily="34" charset="0"/>
                        </a:rPr>
                        <a:t>2.201</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300" b="1" i="0" u="none" strike="noStrike">
                          <a:solidFill>
                            <a:srgbClr val="000000"/>
                          </a:solidFill>
                          <a:effectLst/>
                          <a:latin typeface="Arial" panose="020B0604020202020204" pitchFamily="34" charset="0"/>
                        </a:rPr>
                        <a:t>Gerenciamento e Man. da Estrutura Administrativa</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1.990.200,00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52760372"/>
                  </a:ext>
                </a:extLst>
              </a:tr>
              <a:tr h="409624">
                <a:tc>
                  <a:txBody>
                    <a:bodyPr/>
                    <a:lstStyle/>
                    <a:p>
                      <a:pPr algn="ctr" fontAlgn="ctr">
                        <a:buNone/>
                      </a:pPr>
                      <a:r>
                        <a:rPr lang="pt-BR" sz="1300" b="1" i="0" u="none" strike="noStrike">
                          <a:solidFill>
                            <a:srgbClr val="000000"/>
                          </a:solidFill>
                          <a:effectLst/>
                          <a:latin typeface="Arial" panose="020B0604020202020204" pitchFamily="34" charset="0"/>
                        </a:rPr>
                        <a:t>1.202</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300" b="1" i="0" u="none" strike="noStrike">
                          <a:solidFill>
                            <a:srgbClr val="000000"/>
                          </a:solidFill>
                          <a:effectLst/>
                          <a:latin typeface="Arial" panose="020B0604020202020204" pitchFamily="34" charset="0"/>
                        </a:rPr>
                        <a:t>Constr. De unid. Capt. Elev. Tratam. e reservação de água</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750.000,00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9566262"/>
                  </a:ext>
                </a:extLst>
              </a:tr>
              <a:tr h="409624">
                <a:tc>
                  <a:txBody>
                    <a:bodyPr/>
                    <a:lstStyle/>
                    <a:p>
                      <a:pPr algn="ctr" fontAlgn="ctr">
                        <a:buNone/>
                      </a:pPr>
                      <a:r>
                        <a:rPr lang="pt-BR" sz="1300" b="1" i="0" u="none" strike="noStrike">
                          <a:solidFill>
                            <a:srgbClr val="000000"/>
                          </a:solidFill>
                          <a:effectLst/>
                          <a:latin typeface="Arial" panose="020B0604020202020204" pitchFamily="34" charset="0"/>
                        </a:rPr>
                        <a:t>1.203</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300" b="1" i="0" u="none" strike="noStrike">
                          <a:solidFill>
                            <a:srgbClr val="000000"/>
                          </a:solidFill>
                          <a:effectLst/>
                          <a:latin typeface="Arial" panose="020B0604020202020204" pitchFamily="34" charset="0"/>
                        </a:rPr>
                        <a:t>Ampliação Reforma e Reaparel.Sistema de Água</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50.000,00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0418275"/>
                  </a:ext>
                </a:extLst>
              </a:tr>
              <a:tr h="409624">
                <a:tc>
                  <a:txBody>
                    <a:bodyPr/>
                    <a:lstStyle/>
                    <a:p>
                      <a:pPr algn="ctr" fontAlgn="ctr">
                        <a:buNone/>
                      </a:pPr>
                      <a:r>
                        <a:rPr lang="pt-BR" sz="1300" b="1" i="0" u="none" strike="noStrike">
                          <a:solidFill>
                            <a:srgbClr val="000000"/>
                          </a:solidFill>
                          <a:effectLst/>
                          <a:latin typeface="Arial" panose="020B0604020202020204" pitchFamily="34" charset="0"/>
                        </a:rPr>
                        <a:t>2.202</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300" b="1" i="0" u="none" strike="noStrike">
                          <a:solidFill>
                            <a:srgbClr val="000000"/>
                          </a:solidFill>
                          <a:effectLst/>
                          <a:latin typeface="Arial" panose="020B0604020202020204" pitchFamily="34" charset="0"/>
                        </a:rPr>
                        <a:t>Manutenção e melhoria Sistema de abastecimento Água</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1.909.800,00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2162075"/>
                  </a:ext>
                </a:extLst>
              </a:tr>
              <a:tr h="409624">
                <a:tc>
                  <a:txBody>
                    <a:bodyPr/>
                    <a:lstStyle/>
                    <a:p>
                      <a:pPr algn="ctr" fontAlgn="ctr">
                        <a:buNone/>
                      </a:pPr>
                      <a:r>
                        <a:rPr lang="pt-BR" sz="1300" b="1" i="0" u="none" strike="noStrike">
                          <a:solidFill>
                            <a:srgbClr val="000000"/>
                          </a:solidFill>
                          <a:effectLst/>
                          <a:latin typeface="Arial" panose="020B0604020202020204" pitchFamily="34" charset="0"/>
                        </a:rPr>
                        <a:t>1.205</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200" b="1" i="0" u="none" strike="noStrike">
                          <a:solidFill>
                            <a:srgbClr val="000000"/>
                          </a:solidFill>
                          <a:effectLst/>
                          <a:latin typeface="Arial" panose="020B0604020202020204" pitchFamily="34" charset="0"/>
                        </a:rPr>
                        <a:t>Constr.de Unidade de Elevação e Tratamento de Esgoto</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350.000,00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6963382"/>
                  </a:ext>
                </a:extLst>
              </a:tr>
              <a:tr h="409624">
                <a:tc>
                  <a:txBody>
                    <a:bodyPr/>
                    <a:lstStyle/>
                    <a:p>
                      <a:pPr algn="ctr" fontAlgn="ctr">
                        <a:buNone/>
                      </a:pPr>
                      <a:r>
                        <a:rPr lang="pt-BR" sz="1300" b="1" i="0" u="none" strike="noStrike">
                          <a:solidFill>
                            <a:srgbClr val="000000"/>
                          </a:solidFill>
                          <a:effectLst/>
                          <a:latin typeface="Arial" panose="020B0604020202020204" pitchFamily="34" charset="0"/>
                        </a:rPr>
                        <a:t>2.203</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300" b="1" i="0" u="none" strike="noStrike">
                          <a:solidFill>
                            <a:srgbClr val="000000"/>
                          </a:solidFill>
                          <a:effectLst/>
                          <a:latin typeface="Arial" panose="020B0604020202020204" pitchFamily="34" charset="0"/>
                        </a:rPr>
                        <a:t>Manutenção e Melhoria do Sistema de Esgoto</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148.500,00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61159923"/>
                  </a:ext>
                </a:extLst>
              </a:tr>
              <a:tr h="409624">
                <a:tc gridSpan="2">
                  <a:txBody>
                    <a:bodyPr/>
                    <a:lstStyle/>
                    <a:p>
                      <a:pPr algn="l" fontAlgn="ctr">
                        <a:buNone/>
                      </a:pPr>
                      <a:r>
                        <a:rPr lang="pt-BR" sz="1300" b="1" i="0" u="none" strike="noStrike">
                          <a:solidFill>
                            <a:srgbClr val="000000"/>
                          </a:solidFill>
                          <a:effectLst/>
                          <a:latin typeface="Arial" panose="020B0604020202020204" pitchFamily="34" charset="0"/>
                        </a:rPr>
                        <a:t>UNID.ORÇ. - RESERVA DE CONTINGÊNCIA</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pt-BR"/>
                    </a:p>
                  </a:txBody>
                  <a:tcPr/>
                </a:tc>
                <a:tc>
                  <a:txBody>
                    <a:bodyPr/>
                    <a:lstStyle/>
                    <a:p>
                      <a:pPr algn="r" fontAlgn="ctr">
                        <a:buNone/>
                      </a:pPr>
                      <a:r>
                        <a:rPr lang="pt-BR" sz="1300" b="1" i="1" u="none" strike="noStrike">
                          <a:solidFill>
                            <a:srgbClr val="000000"/>
                          </a:solidFill>
                          <a:effectLst/>
                          <a:latin typeface="Arial" panose="020B0604020202020204" pitchFamily="34" charset="0"/>
                        </a:rPr>
                        <a:t>30.000,00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6204798"/>
                  </a:ext>
                </a:extLst>
              </a:tr>
              <a:tr h="409624">
                <a:tc>
                  <a:txBody>
                    <a:bodyPr/>
                    <a:lstStyle/>
                    <a:p>
                      <a:pPr algn="ctr" fontAlgn="ctr">
                        <a:buNone/>
                      </a:pPr>
                      <a:r>
                        <a:rPr lang="pt-BR" sz="1300" b="1" i="0" u="none" strike="noStrike">
                          <a:solidFill>
                            <a:srgbClr val="000000"/>
                          </a:solidFill>
                          <a:effectLst/>
                          <a:latin typeface="Arial" panose="020B0604020202020204" pitchFamily="34" charset="0"/>
                        </a:rPr>
                        <a:t>9.999</a:t>
                      </a:r>
                    </a:p>
                  </a:txBody>
                  <a:tcPr marL="8975" marR="8975" marT="897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pt-BR" sz="1300" b="1" i="0" u="none" strike="noStrike">
                          <a:solidFill>
                            <a:srgbClr val="000000"/>
                          </a:solidFill>
                          <a:effectLst/>
                          <a:latin typeface="Arial" panose="020B0604020202020204" pitchFamily="34" charset="0"/>
                        </a:rPr>
                        <a:t>Reserva de Contingência</a:t>
                      </a:r>
                    </a:p>
                  </a:txBody>
                  <a:tcPr marL="8975" marR="8975" marT="897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ctr">
                        <a:buNone/>
                      </a:pPr>
                      <a:r>
                        <a:rPr lang="pt-BR" sz="1300" b="1" i="0" u="none" strike="noStrike">
                          <a:solidFill>
                            <a:srgbClr val="000000"/>
                          </a:solidFill>
                          <a:effectLst/>
                          <a:latin typeface="Arial" panose="020B0604020202020204" pitchFamily="34" charset="0"/>
                        </a:rPr>
                        <a:t>30.000,00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44442961"/>
                  </a:ext>
                </a:extLst>
              </a:tr>
              <a:tr h="394995">
                <a:tc gridSpan="2">
                  <a:txBody>
                    <a:bodyPr/>
                    <a:lstStyle/>
                    <a:p>
                      <a:pPr algn="ctr" fontAlgn="ctr">
                        <a:buNone/>
                      </a:pPr>
                      <a:r>
                        <a:rPr lang="pt-BR" sz="1300" b="1" i="0" u="none" strike="noStrike">
                          <a:solidFill>
                            <a:srgbClr val="000000"/>
                          </a:solidFill>
                          <a:effectLst/>
                          <a:latin typeface="Arial" panose="020B0604020202020204" pitchFamily="34" charset="0"/>
                        </a:rPr>
                        <a:t>TOTAL GERAL</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pt-BR"/>
                    </a:p>
                  </a:txBody>
                  <a:tcPr/>
                </a:tc>
                <a:tc>
                  <a:txBody>
                    <a:bodyPr/>
                    <a:lstStyle/>
                    <a:p>
                      <a:pPr algn="r" fontAlgn="ctr">
                        <a:buNone/>
                      </a:pPr>
                      <a:r>
                        <a:rPr lang="pt-BR" sz="1300" b="1" i="0" u="none" strike="noStrike" dirty="0">
                          <a:solidFill>
                            <a:srgbClr val="000000"/>
                          </a:solidFill>
                          <a:effectLst/>
                          <a:latin typeface="Arial" panose="020B0604020202020204" pitchFamily="34" charset="0"/>
                        </a:rPr>
                        <a:t>5.243.500,00</a:t>
                      </a:r>
                    </a:p>
                  </a:txBody>
                  <a:tcPr marL="8975" marR="8975" marT="897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58685458"/>
                  </a:ext>
                </a:extLst>
              </a:tr>
            </a:tbl>
          </a:graphicData>
        </a:graphic>
      </p:graphicFrame>
    </p:spTree>
    <p:extLst>
      <p:ext uri="{BB962C8B-B14F-4D97-AF65-F5344CB8AC3E}">
        <p14:creationId xmlns:p14="http://schemas.microsoft.com/office/powerpoint/2010/main" val="26027846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05FF4D-4CDC-F633-125C-CD6FBEA1D24B}"/>
              </a:ext>
            </a:extLst>
          </p:cNvPr>
          <p:cNvSpPr>
            <a:spLocks noGrp="1"/>
          </p:cNvSpPr>
          <p:nvPr>
            <p:ph type="title"/>
          </p:nvPr>
        </p:nvSpPr>
        <p:spPr>
          <a:xfrm>
            <a:off x="2592925" y="624110"/>
            <a:ext cx="8911687" cy="2051978"/>
          </a:xfrm>
        </p:spPr>
        <p:txBody>
          <a:bodyPr>
            <a:normAutofit fontScale="90000"/>
          </a:bodyPr>
          <a:lstStyle/>
          <a:p>
            <a:pPr algn="ctr"/>
            <a:r>
              <a:rPr lang="pt-BR" sz="3600" b="1" dirty="0">
                <a:latin typeface="Arial" panose="020B0604020202020204" pitchFamily="34" charset="0"/>
                <a:cs typeface="Arial" panose="020B0604020202020204" pitchFamily="34" charset="0"/>
              </a:rPr>
              <a:t>MUNICÍPIO DE PEABIRU – LOA 2026</a:t>
            </a:r>
            <a:br>
              <a:rPr lang="pt-BR" sz="3600" b="1" dirty="0">
                <a:latin typeface="Arial" panose="020B0604020202020204" pitchFamily="34" charset="0"/>
                <a:cs typeface="Arial" panose="020B0604020202020204" pitchFamily="34" charset="0"/>
              </a:rPr>
            </a:br>
            <a:br>
              <a:rPr lang="pt-BR" sz="3600" b="1" dirty="0">
                <a:latin typeface="Arial" panose="020B0604020202020204" pitchFamily="34" charset="0"/>
                <a:cs typeface="Arial" panose="020B0604020202020204" pitchFamily="34" charset="0"/>
              </a:rPr>
            </a:br>
            <a:r>
              <a:rPr lang="pt-BR" sz="3600" b="1" dirty="0">
                <a:latin typeface="Arial" panose="020B0604020202020204" pitchFamily="34" charset="0"/>
                <a:cs typeface="Arial" panose="020B0604020202020204" pitchFamily="34" charset="0"/>
              </a:rPr>
              <a:t>RELAÇÃO DE CUMPRIMENTO DOS ÍNDICES DE APLICAÇÃO E GASTOS COM PESSOAL</a:t>
            </a:r>
            <a:br>
              <a:rPr lang="pt-BR" sz="3600" b="1" dirty="0">
                <a:latin typeface="Arial" panose="020B0604020202020204" pitchFamily="34" charset="0"/>
                <a:cs typeface="Arial" panose="020B0604020202020204" pitchFamily="34" charset="0"/>
              </a:rPr>
            </a:br>
            <a:endParaRPr lang="pt-BR" dirty="0"/>
          </a:p>
        </p:txBody>
      </p:sp>
      <p:pic>
        <p:nvPicPr>
          <p:cNvPr id="6" name="Espaço Reservado para Conteúdo 5">
            <a:extLst>
              <a:ext uri="{FF2B5EF4-FFF2-40B4-BE49-F238E27FC236}">
                <a16:creationId xmlns:a16="http://schemas.microsoft.com/office/drawing/2014/main" id="{CA7FDC9F-3510-E336-DF85-FD5BE051B83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49680" y="2994199"/>
            <a:ext cx="5956904" cy="3127375"/>
          </a:xfrm>
        </p:spPr>
      </p:pic>
    </p:spTree>
    <p:extLst>
      <p:ext uri="{BB962C8B-B14F-4D97-AF65-F5344CB8AC3E}">
        <p14:creationId xmlns:p14="http://schemas.microsoft.com/office/powerpoint/2010/main" val="1236106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id="{988A989A-6315-7C24-E803-5FA2AC0BD9D2}"/>
              </a:ext>
            </a:extLst>
          </p:cNvPr>
          <p:cNvPicPr>
            <a:picLocks noChangeAspect="1"/>
          </p:cNvPicPr>
          <p:nvPr/>
        </p:nvPicPr>
        <p:blipFill>
          <a:blip r:embed="rId2"/>
          <a:stretch>
            <a:fillRect/>
          </a:stretch>
        </p:blipFill>
        <p:spPr>
          <a:xfrm>
            <a:off x="1683026" y="-45481"/>
            <a:ext cx="10098157" cy="6903482"/>
          </a:xfrm>
          <a:prstGeom prst="rect">
            <a:avLst/>
          </a:prstGeom>
        </p:spPr>
      </p:pic>
    </p:spTree>
    <p:extLst>
      <p:ext uri="{BB962C8B-B14F-4D97-AF65-F5344CB8AC3E}">
        <p14:creationId xmlns:p14="http://schemas.microsoft.com/office/powerpoint/2010/main" val="265097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a:extLst>
              <a:ext uri="{FF2B5EF4-FFF2-40B4-BE49-F238E27FC236}">
                <a16:creationId xmlns:a16="http://schemas.microsoft.com/office/drawing/2014/main" id="{796C4AD5-9988-11EA-A4AB-BAA7771DF201}"/>
              </a:ext>
            </a:extLst>
          </p:cNvPr>
          <p:cNvPicPr>
            <a:picLocks noChangeAspect="1"/>
          </p:cNvPicPr>
          <p:nvPr/>
        </p:nvPicPr>
        <p:blipFill>
          <a:blip r:embed="rId2"/>
          <a:stretch>
            <a:fillRect/>
          </a:stretch>
        </p:blipFill>
        <p:spPr>
          <a:xfrm>
            <a:off x="1656522" y="0"/>
            <a:ext cx="10376452" cy="6858000"/>
          </a:xfrm>
          <a:prstGeom prst="rect">
            <a:avLst/>
          </a:prstGeom>
        </p:spPr>
      </p:pic>
    </p:spTree>
    <p:extLst>
      <p:ext uri="{BB962C8B-B14F-4D97-AF65-F5344CB8AC3E}">
        <p14:creationId xmlns:p14="http://schemas.microsoft.com/office/powerpoint/2010/main" val="19461367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id="{7E85843E-1863-5339-CB35-BEFEAF92D720}"/>
              </a:ext>
            </a:extLst>
          </p:cNvPr>
          <p:cNvPicPr>
            <a:picLocks noChangeAspect="1"/>
          </p:cNvPicPr>
          <p:nvPr/>
        </p:nvPicPr>
        <p:blipFill>
          <a:blip r:embed="rId2"/>
          <a:stretch>
            <a:fillRect/>
          </a:stretch>
        </p:blipFill>
        <p:spPr>
          <a:xfrm>
            <a:off x="1811406" y="525944"/>
            <a:ext cx="9956524" cy="6020629"/>
          </a:xfrm>
          <a:prstGeom prst="rect">
            <a:avLst/>
          </a:prstGeom>
        </p:spPr>
      </p:pic>
    </p:spTree>
    <p:extLst>
      <p:ext uri="{BB962C8B-B14F-4D97-AF65-F5344CB8AC3E}">
        <p14:creationId xmlns:p14="http://schemas.microsoft.com/office/powerpoint/2010/main" val="19349469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4A8977-D82F-0AB3-F76E-B7CF1FA0FAAE}"/>
              </a:ext>
            </a:extLst>
          </p:cNvPr>
          <p:cNvSpPr>
            <a:spLocks noGrp="1"/>
          </p:cNvSpPr>
          <p:nvPr>
            <p:ph type="title"/>
          </p:nvPr>
        </p:nvSpPr>
        <p:spPr/>
        <p:txBody>
          <a:bodyPr>
            <a:normAutofit fontScale="90000"/>
          </a:bodyPr>
          <a:lstStyle/>
          <a:p>
            <a:pPr algn="ctr"/>
            <a:r>
              <a:rPr lang="pt-BR" sz="2800" b="1" dirty="0">
                <a:effectLst/>
                <a:latin typeface="Arial" panose="020B0604020202020204" pitchFamily="34" charset="0"/>
                <a:ea typeface="Times New Roman" panose="02020603050405020304" pitchFamily="18" charset="0"/>
              </a:rPr>
              <a:t>Do Atendimento à Recomendação Administrativa do Ministério P</a:t>
            </a:r>
            <a:r>
              <a:rPr lang="pt-BR" sz="2800" b="1" dirty="0">
                <a:latin typeface="Arial" panose="020B0604020202020204" pitchFamily="34" charset="0"/>
                <a:ea typeface="Times New Roman" panose="02020603050405020304" pitchFamily="18" charset="0"/>
              </a:rPr>
              <a:t>úblico de Contas </a:t>
            </a:r>
            <a:r>
              <a:rPr lang="pt-BR" sz="2800" b="1" dirty="0">
                <a:effectLst/>
                <a:latin typeface="Arial" panose="020B0604020202020204" pitchFamily="34" charset="0"/>
                <a:ea typeface="Times New Roman" panose="02020603050405020304" pitchFamily="18" charset="0"/>
              </a:rPr>
              <a:t>nº.01/2024-GPGMPC</a:t>
            </a:r>
            <a:r>
              <a:rPr lang="pt-BR" sz="2800" dirty="0">
                <a:effectLst/>
                <a:latin typeface="Arial" panose="020B0604020202020204" pitchFamily="34" charset="0"/>
                <a:ea typeface="Times New Roman" panose="02020603050405020304" pitchFamily="18" charset="0"/>
              </a:rPr>
              <a:t> </a:t>
            </a:r>
            <a:endParaRPr lang="pt-BR" sz="4400" dirty="0"/>
          </a:p>
        </p:txBody>
      </p:sp>
      <p:sp>
        <p:nvSpPr>
          <p:cNvPr id="3" name="Espaço Reservado para Conteúdo 2">
            <a:extLst>
              <a:ext uri="{FF2B5EF4-FFF2-40B4-BE49-F238E27FC236}">
                <a16:creationId xmlns:a16="http://schemas.microsoft.com/office/drawing/2014/main" id="{159D2945-B6AD-CED2-7E05-45C945ADE8CC}"/>
              </a:ext>
            </a:extLst>
          </p:cNvPr>
          <p:cNvSpPr>
            <a:spLocks noGrp="1"/>
          </p:cNvSpPr>
          <p:nvPr>
            <p:ph idx="1"/>
          </p:nvPr>
        </p:nvSpPr>
        <p:spPr/>
        <p:txBody>
          <a:bodyPr>
            <a:normAutofit/>
          </a:bodyPr>
          <a:lstStyle/>
          <a:p>
            <a:pPr algn="just"/>
            <a:r>
              <a:rPr lang="pt-BR" sz="2400" dirty="0">
                <a:effectLst/>
                <a:latin typeface="Arial" panose="020B0604020202020204" pitchFamily="34" charset="0"/>
                <a:ea typeface="Times New Roman" panose="02020603050405020304" pitchFamily="18" charset="0"/>
              </a:rPr>
              <a:t>A </a:t>
            </a:r>
            <a:r>
              <a:rPr lang="pt-BR" sz="2400" b="1" dirty="0">
                <a:effectLst/>
                <a:latin typeface="Arial" panose="020B0604020202020204" pitchFamily="34" charset="0"/>
                <a:ea typeface="Times New Roman" panose="02020603050405020304" pitchFamily="18" charset="0"/>
              </a:rPr>
              <a:t>Recomendação Administrativa do MPC nº</a:t>
            </a:r>
            <a:r>
              <a:rPr lang="pt-BR" sz="2400" b="1">
                <a:effectLst/>
                <a:latin typeface="Arial" panose="020B0604020202020204" pitchFamily="34" charset="0"/>
                <a:ea typeface="Times New Roman" panose="02020603050405020304" pitchFamily="18" charset="0"/>
              </a:rPr>
              <a:t>.02/2025-GPGMPC</a:t>
            </a:r>
            <a:r>
              <a:rPr lang="pt-BR" sz="2400">
                <a:effectLst/>
                <a:latin typeface="Arial" panose="020B0604020202020204" pitchFamily="34" charset="0"/>
                <a:ea typeface="Times New Roman" panose="02020603050405020304" pitchFamily="18" charset="0"/>
              </a:rPr>
              <a:t> </a:t>
            </a:r>
            <a:r>
              <a:rPr lang="pt-BR" sz="2400" dirty="0">
                <a:effectLst/>
                <a:latin typeface="Arial" panose="020B0604020202020204" pitchFamily="34" charset="0"/>
                <a:ea typeface="Times New Roman" panose="02020603050405020304" pitchFamily="18" charset="0"/>
              </a:rPr>
              <a:t>encontra-se atendida uma vez observado que no Quadro de Detalhamento de Despesas (QDD) para o Exercício 2026 constantes do anexo da proposta de Lei Orçamentária Anual, consta previsão orçamentaria para fins de cumprimento de sentenças judiciais em valores condizentes com os precatórios pendentes de pagamento, não havendo apuração de débitos relativos a RPV para o período.</a:t>
            </a:r>
            <a:endParaRPr lang="pt-BR" sz="2400" dirty="0"/>
          </a:p>
        </p:txBody>
      </p:sp>
    </p:spTree>
    <p:extLst>
      <p:ext uri="{BB962C8B-B14F-4D97-AF65-F5344CB8AC3E}">
        <p14:creationId xmlns:p14="http://schemas.microsoft.com/office/powerpoint/2010/main" val="11793372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694329" y="268942"/>
            <a:ext cx="10206318" cy="6370975"/>
          </a:xfrm>
          <a:prstGeom prst="rect">
            <a:avLst/>
          </a:prstGeom>
          <a:solidFill>
            <a:schemeClr val="accent1">
              <a:lumMod val="40000"/>
              <a:lumOff val="60000"/>
            </a:schemeClr>
          </a:solidFill>
          <a:ln w="28575">
            <a:solidFill>
              <a:schemeClr val="tx1"/>
            </a:solidFill>
          </a:ln>
        </p:spPr>
        <p:txBody>
          <a:bodyPr wrap="square" rtlCol="0">
            <a:spAutoFit/>
          </a:bodyPr>
          <a:lstStyle/>
          <a:p>
            <a:pPr algn="just"/>
            <a:endParaRPr lang="pt-BR" sz="2400" b="1" dirty="0">
              <a:latin typeface="Arial" panose="020B0604020202020204" pitchFamily="34" charset="0"/>
              <a:cs typeface="Arial" panose="020B0604020202020204" pitchFamily="34" charset="0"/>
            </a:endParaRPr>
          </a:p>
          <a:p>
            <a:pPr algn="just"/>
            <a:r>
              <a:rPr lang="pt-BR" sz="2400" i="1" dirty="0">
                <a:latin typeface="Arial Black" panose="020B0A04020102020204" pitchFamily="34" charset="0"/>
                <a:cs typeface="Arial" panose="020B0604020202020204" pitchFamily="34" charset="0"/>
              </a:rPr>
              <a:t>ELABORADO PELA ASSESSORIA JURÍDICA PARLAMENTAR</a:t>
            </a:r>
          </a:p>
          <a:p>
            <a:pPr algn="just"/>
            <a:endParaRPr lang="pt-BR" sz="2400" i="1" dirty="0">
              <a:latin typeface="Arial Black" panose="020B0A04020102020204" pitchFamily="34" charset="0"/>
              <a:cs typeface="Arial" panose="020B0604020202020204" pitchFamily="34" charset="0"/>
            </a:endParaRPr>
          </a:p>
          <a:p>
            <a:pPr marL="342900" indent="-342900" algn="just">
              <a:buFont typeface="Wingdings" panose="05000000000000000000" pitchFamily="2" charset="2"/>
              <a:buChar char="Ø"/>
            </a:pPr>
            <a:r>
              <a:rPr lang="pt-BR" sz="2400" i="1" dirty="0">
                <a:latin typeface="Arial Black" panose="020B0A04020102020204" pitchFamily="34" charset="0"/>
                <a:cs typeface="Arial" panose="020B0604020202020204" pitchFamily="34" charset="0"/>
              </a:rPr>
              <a:t>Assessor  Jurídico Parlamentar: Hélio Scarabel Junior</a:t>
            </a:r>
          </a:p>
          <a:p>
            <a:pPr algn="just"/>
            <a:endParaRPr lang="pt-BR" sz="2400" i="1" dirty="0">
              <a:latin typeface="Arial Black" panose="020B0A04020102020204" pitchFamily="34" charset="0"/>
              <a:cs typeface="Arial" panose="020B0604020202020204" pitchFamily="34" charset="0"/>
            </a:endParaRPr>
          </a:p>
          <a:p>
            <a:pPr algn="just"/>
            <a:r>
              <a:rPr lang="pt-BR" sz="2400" i="1" dirty="0">
                <a:latin typeface="Arial Black" panose="020B0A04020102020204" pitchFamily="34" charset="0"/>
                <a:cs typeface="Arial" panose="020B0604020202020204" pitchFamily="34" charset="0"/>
              </a:rPr>
              <a:t>COORDENAÇÃO E ANÁLISE :</a:t>
            </a:r>
          </a:p>
          <a:p>
            <a:pPr algn="just"/>
            <a:endParaRPr lang="pt-BR" sz="2400" i="1" dirty="0">
              <a:latin typeface="Arial Black" panose="020B0A04020102020204" pitchFamily="34" charset="0"/>
              <a:cs typeface="Arial" panose="020B0604020202020204" pitchFamily="34" charset="0"/>
            </a:endParaRPr>
          </a:p>
          <a:p>
            <a:pPr marL="342900" indent="-342900" algn="just">
              <a:buFont typeface="Wingdings" panose="05000000000000000000" pitchFamily="2" charset="2"/>
              <a:buChar char="Ø"/>
            </a:pPr>
            <a:r>
              <a:rPr lang="pt-BR" sz="2400" i="1" dirty="0">
                <a:latin typeface="Arial Black" panose="020B0A04020102020204" pitchFamily="34" charset="0"/>
                <a:cs typeface="Arial" panose="020B0604020202020204" pitchFamily="34" charset="0"/>
              </a:rPr>
              <a:t>Comissão de Administração Tributária, Financeira e Orçamentária</a:t>
            </a:r>
          </a:p>
          <a:p>
            <a:pPr marL="342900" indent="-342900" algn="just">
              <a:buFont typeface="Wingdings" panose="05000000000000000000" pitchFamily="2" charset="2"/>
              <a:buChar char="Ø"/>
            </a:pPr>
            <a:endParaRPr lang="pt-BR" sz="2400" i="1" dirty="0">
              <a:latin typeface="Arial Black" panose="020B0A04020102020204" pitchFamily="34" charset="0"/>
              <a:cs typeface="Arial" panose="020B0604020202020204" pitchFamily="34" charset="0"/>
            </a:endParaRPr>
          </a:p>
          <a:p>
            <a:pPr algn="just"/>
            <a:r>
              <a:rPr lang="pt-BR" sz="2400" i="1" dirty="0">
                <a:latin typeface="Arial Black" panose="020B0A04020102020204" pitchFamily="34" charset="0"/>
                <a:cs typeface="Arial" panose="020B0604020202020204" pitchFamily="34" charset="0"/>
              </a:rPr>
              <a:t>ASSESSORIA JURÍDICA:</a:t>
            </a:r>
          </a:p>
          <a:p>
            <a:pPr algn="just"/>
            <a:endParaRPr lang="pt-BR" sz="2400" i="1" dirty="0">
              <a:latin typeface="Arial Black" panose="020B0A04020102020204" pitchFamily="34" charset="0"/>
              <a:cs typeface="Arial" panose="020B0604020202020204" pitchFamily="34" charset="0"/>
            </a:endParaRPr>
          </a:p>
          <a:p>
            <a:pPr marL="342900" indent="-342900" algn="just">
              <a:buFont typeface="Wingdings" panose="05000000000000000000" pitchFamily="2" charset="2"/>
              <a:buChar char="Ø"/>
            </a:pPr>
            <a:r>
              <a:rPr lang="pt-BR" sz="2400" i="1" dirty="0">
                <a:latin typeface="Arial Black" panose="020B0A04020102020204" pitchFamily="34" charset="0"/>
                <a:cs typeface="Arial" panose="020B0604020202020204" pitchFamily="34" charset="0"/>
              </a:rPr>
              <a:t>Assessora: Patrícia Carla Gato</a:t>
            </a:r>
          </a:p>
          <a:p>
            <a:pPr marL="342900" indent="-342900" algn="just">
              <a:buFont typeface="Wingdings" panose="05000000000000000000" pitchFamily="2" charset="2"/>
              <a:buChar char="Ø"/>
            </a:pPr>
            <a:endParaRPr lang="pt-BR" sz="2400" i="1" dirty="0">
              <a:latin typeface="Arial Black" panose="020B0A04020102020204" pitchFamily="34" charset="0"/>
              <a:cs typeface="Arial" panose="020B0604020202020204" pitchFamily="34" charset="0"/>
            </a:endParaRPr>
          </a:p>
          <a:p>
            <a:pPr algn="just"/>
            <a:r>
              <a:rPr lang="pt-BR" sz="2400" i="1" dirty="0">
                <a:latin typeface="Arial Black" panose="020B0A04020102020204" pitchFamily="34" charset="0"/>
                <a:cs typeface="Arial" panose="020B0604020202020204" pitchFamily="34" charset="0"/>
              </a:rPr>
              <a:t>ASSESSOR DA PRESIDÊNCIA:</a:t>
            </a:r>
          </a:p>
          <a:p>
            <a:pPr marL="342900" indent="-342900" algn="just">
              <a:buFont typeface="Wingdings" panose="05000000000000000000" pitchFamily="2" charset="2"/>
              <a:buChar char="Ø"/>
            </a:pPr>
            <a:endParaRPr lang="pt-BR" sz="2400" i="1" dirty="0">
              <a:latin typeface="Arial Black" panose="020B0A04020102020204" pitchFamily="34" charset="0"/>
              <a:cs typeface="Arial" panose="020B0604020202020204" pitchFamily="34" charset="0"/>
            </a:endParaRPr>
          </a:p>
          <a:p>
            <a:pPr marL="342900" indent="-342900" algn="just">
              <a:buFont typeface="Wingdings" panose="05000000000000000000" pitchFamily="2" charset="2"/>
              <a:buChar char="Ø"/>
            </a:pPr>
            <a:r>
              <a:rPr lang="pt-BR" sz="2400" i="1" dirty="0">
                <a:latin typeface="Arial Black" panose="020B0A04020102020204" pitchFamily="34" charset="0"/>
                <a:cs typeface="Arial" panose="020B0604020202020204" pitchFamily="34" charset="0"/>
              </a:rPr>
              <a:t>Assessor: Manoel Fernandes dos Santos</a:t>
            </a:r>
          </a:p>
        </p:txBody>
      </p:sp>
    </p:spTree>
    <p:extLst>
      <p:ext uri="{BB962C8B-B14F-4D97-AF65-F5344CB8AC3E}">
        <p14:creationId xmlns:p14="http://schemas.microsoft.com/office/powerpoint/2010/main" val="3763428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p:cNvSpPr>
            <a:spLocks noGrp="1"/>
          </p:cNvSpPr>
          <p:nvPr>
            <p:ph type="title"/>
          </p:nvPr>
        </p:nvSpPr>
        <p:spPr>
          <a:xfrm>
            <a:off x="2369712" y="546836"/>
            <a:ext cx="9083383" cy="663777"/>
          </a:xfrm>
        </p:spPr>
        <p:txBody>
          <a:bodyPr>
            <a:noAutofit/>
          </a:bodyPr>
          <a:lstStyle/>
          <a:p>
            <a:r>
              <a:rPr lang="pt-BR" sz="4800" b="1" dirty="0">
                <a:latin typeface="Arial" panose="020B0604020202020204" pitchFamily="34" charset="0"/>
                <a:cs typeface="Arial" panose="020B0604020202020204" pitchFamily="34" charset="0"/>
              </a:rPr>
              <a:t>Base Legal - Obrigatoriedade</a:t>
            </a:r>
          </a:p>
        </p:txBody>
      </p:sp>
      <p:sp>
        <p:nvSpPr>
          <p:cNvPr id="12" name="CaixaDeTexto 11"/>
          <p:cNvSpPr txBox="1"/>
          <p:nvPr/>
        </p:nvSpPr>
        <p:spPr>
          <a:xfrm>
            <a:off x="1605308" y="1983348"/>
            <a:ext cx="10225825" cy="3693319"/>
          </a:xfrm>
          <a:prstGeom prst="rect">
            <a:avLst/>
          </a:prstGeom>
          <a:noFill/>
        </p:spPr>
        <p:txBody>
          <a:bodyPr wrap="square" rtlCol="0">
            <a:spAutoFit/>
          </a:bodyPr>
          <a:lstStyle/>
          <a:p>
            <a:pPr marL="285750" indent="-285750">
              <a:buFont typeface="Wingdings" panose="05000000000000000000" pitchFamily="2" charset="2"/>
              <a:buChar char="ü"/>
            </a:pPr>
            <a:r>
              <a:rPr lang="pt-BR" sz="3600" dirty="0">
                <a:latin typeface="Arial" panose="020B0604020202020204" pitchFamily="34" charset="0"/>
                <a:cs typeface="Arial" panose="020B0604020202020204" pitchFamily="34" charset="0"/>
              </a:rPr>
              <a:t> Lei Federal n° 4.320/1964</a:t>
            </a:r>
          </a:p>
          <a:p>
            <a:pPr marL="285750" indent="-285750">
              <a:buFont typeface="Wingdings" panose="05000000000000000000" pitchFamily="2" charset="2"/>
              <a:buChar char="ü"/>
            </a:pPr>
            <a:r>
              <a:rPr lang="pt-BR" sz="3600" dirty="0">
                <a:latin typeface="Arial" panose="020B0604020202020204" pitchFamily="34" charset="0"/>
                <a:cs typeface="Arial" panose="020B0604020202020204" pitchFamily="34" charset="0"/>
              </a:rPr>
              <a:t> Constituição Federal/1988 </a:t>
            </a:r>
          </a:p>
          <a:p>
            <a:pPr marL="285750" indent="-285750">
              <a:buFont typeface="Wingdings" panose="05000000000000000000" pitchFamily="2" charset="2"/>
              <a:buChar char="ü"/>
            </a:pPr>
            <a:r>
              <a:rPr lang="pt-BR" sz="3600" dirty="0">
                <a:latin typeface="Arial" panose="020B0604020202020204" pitchFamily="34" charset="0"/>
                <a:cs typeface="Arial" panose="020B0604020202020204" pitchFamily="34" charset="0"/>
              </a:rPr>
              <a:t> Lei Orgânica do Município</a:t>
            </a:r>
          </a:p>
          <a:p>
            <a:pPr marL="285750" indent="-285750">
              <a:buFont typeface="Wingdings" panose="05000000000000000000" pitchFamily="2" charset="2"/>
              <a:buChar char="ü"/>
            </a:pPr>
            <a:r>
              <a:rPr lang="pt-BR" sz="3600" dirty="0">
                <a:latin typeface="Arial" panose="020B0604020202020204" pitchFamily="34" charset="0"/>
                <a:cs typeface="Arial" panose="020B0604020202020204" pitchFamily="34" charset="0"/>
              </a:rPr>
              <a:t> Lei de Resp. Fiscal – LRF101/2000</a:t>
            </a:r>
          </a:p>
          <a:p>
            <a:pPr marL="285750" indent="-285750">
              <a:buFont typeface="Wingdings" panose="05000000000000000000" pitchFamily="2" charset="2"/>
              <a:buChar char="ü"/>
            </a:pPr>
            <a:r>
              <a:rPr lang="pt-BR" sz="3600" dirty="0">
                <a:latin typeface="Arial" panose="020B0604020202020204" pitchFamily="34" charset="0"/>
                <a:cs typeface="Arial" panose="020B0604020202020204" pitchFamily="34" charset="0"/>
              </a:rPr>
              <a:t> Normas do TCEPR</a:t>
            </a:r>
          </a:p>
          <a:p>
            <a:pPr marL="285750" indent="-285750">
              <a:buFont typeface="Wingdings" panose="05000000000000000000" pitchFamily="2" charset="2"/>
              <a:buChar char="ü"/>
            </a:pPr>
            <a:r>
              <a:rPr lang="pt-BR" sz="3600" dirty="0">
                <a:latin typeface="Arial" panose="020B0604020202020204" pitchFamily="34" charset="0"/>
                <a:cs typeface="Arial" panose="020B0604020202020204" pitchFamily="34" charset="0"/>
              </a:rPr>
              <a:t> Normas de Secretaria do Tesouro Nacional</a:t>
            </a:r>
          </a:p>
          <a:p>
            <a:pPr marL="285750" indent="-285750">
              <a:buFont typeface="Wingdings" panose="05000000000000000000" pitchFamily="2" charset="2"/>
              <a:buChar char="ü"/>
            </a:pP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3888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p:cNvSpPr>
            <a:spLocks noGrp="1"/>
          </p:cNvSpPr>
          <p:nvPr>
            <p:ph type="title"/>
          </p:nvPr>
        </p:nvSpPr>
        <p:spPr>
          <a:xfrm>
            <a:off x="2136189" y="276759"/>
            <a:ext cx="9083383" cy="663777"/>
          </a:xfrm>
        </p:spPr>
        <p:txBody>
          <a:bodyPr>
            <a:noAutofit/>
          </a:bodyPr>
          <a:lstStyle/>
          <a:p>
            <a:r>
              <a:rPr lang="pt-BR" sz="4800" b="1" dirty="0">
                <a:latin typeface="Arial" panose="020B0604020202020204" pitchFamily="34" charset="0"/>
                <a:cs typeface="Arial" panose="020B0604020202020204" pitchFamily="34" charset="0"/>
              </a:rPr>
              <a:t>Lei Orçamentária Anual - LOA</a:t>
            </a:r>
          </a:p>
        </p:txBody>
      </p:sp>
      <p:sp>
        <p:nvSpPr>
          <p:cNvPr id="12" name="CaixaDeTexto 11"/>
          <p:cNvSpPr txBox="1"/>
          <p:nvPr/>
        </p:nvSpPr>
        <p:spPr>
          <a:xfrm>
            <a:off x="1775013" y="1212699"/>
            <a:ext cx="10139082" cy="4524315"/>
          </a:xfrm>
          <a:prstGeom prst="rect">
            <a:avLst/>
          </a:prstGeom>
          <a:noFill/>
        </p:spPr>
        <p:txBody>
          <a:bodyPr wrap="square" rtlCol="0">
            <a:spAutoFit/>
          </a:bodyPr>
          <a:lstStyle/>
          <a:p>
            <a:pPr marL="571500" indent="-571500">
              <a:buFont typeface="Wingdings" panose="05000000000000000000" pitchFamily="2" charset="2"/>
              <a:buChar char="ü"/>
            </a:pPr>
            <a:r>
              <a:rPr lang="pt-BR" sz="3600" dirty="0">
                <a:latin typeface="Arial" panose="020B0604020202020204" pitchFamily="34" charset="0"/>
                <a:cs typeface="Arial" panose="020B0604020202020204" pitchFamily="34" charset="0"/>
              </a:rPr>
              <a:t>Finalidade: estima a receita e fixa a despesa;</a:t>
            </a:r>
          </a:p>
          <a:p>
            <a:pPr marL="571500" indent="-571500">
              <a:buFont typeface="Wingdings" panose="05000000000000000000" pitchFamily="2" charset="2"/>
              <a:buChar char="ü"/>
            </a:pPr>
            <a:endParaRPr lang="pt-BR" sz="3600" dirty="0">
              <a:latin typeface="Arial" panose="020B0604020202020204" pitchFamily="34" charset="0"/>
              <a:cs typeface="Arial" panose="020B0604020202020204" pitchFamily="34" charset="0"/>
            </a:endParaRPr>
          </a:p>
          <a:p>
            <a:pPr marL="571500" indent="-571500">
              <a:buFont typeface="Wingdings" panose="05000000000000000000" pitchFamily="2" charset="2"/>
              <a:buChar char="ü"/>
            </a:pPr>
            <a:r>
              <a:rPr lang="pt-BR" sz="3600" dirty="0">
                <a:latin typeface="Arial" panose="020B0604020202020204" pitchFamily="34" charset="0"/>
                <a:cs typeface="Arial" panose="020B0604020202020204" pitchFamily="34" charset="0"/>
              </a:rPr>
              <a:t>Abrangência: </a:t>
            </a:r>
          </a:p>
          <a:p>
            <a:r>
              <a:rPr lang="pt-BR" sz="3600" dirty="0">
                <a:latin typeface="Arial" panose="020B0604020202020204" pitchFamily="34" charset="0"/>
                <a:cs typeface="Arial" panose="020B0604020202020204" pitchFamily="34" charset="0"/>
              </a:rPr>
              <a:t>     - Orçamento Fiscal;</a:t>
            </a:r>
          </a:p>
          <a:p>
            <a:r>
              <a:rPr lang="pt-BR" sz="3600" dirty="0">
                <a:latin typeface="Arial" panose="020B0604020202020204" pitchFamily="34" charset="0"/>
                <a:cs typeface="Arial" panose="020B0604020202020204" pitchFamily="34" charset="0"/>
              </a:rPr>
              <a:t>     - Orçamento da Seguridade Social;</a:t>
            </a:r>
          </a:p>
          <a:p>
            <a:r>
              <a:rPr lang="pt-BR" sz="3600" dirty="0">
                <a:latin typeface="Arial" panose="020B0604020202020204" pitchFamily="34" charset="0"/>
                <a:cs typeface="Arial" panose="020B0604020202020204" pitchFamily="34" charset="0"/>
              </a:rPr>
              <a:t>     - Orçamento de Investimento.</a:t>
            </a:r>
          </a:p>
          <a:p>
            <a:pPr marL="571500" indent="-571500">
              <a:buFont typeface="Wingdings" panose="05000000000000000000" pitchFamily="2" charset="2"/>
              <a:buChar char="ü"/>
            </a:pPr>
            <a:endParaRPr lang="pt-BR" sz="3600" dirty="0">
              <a:latin typeface="Arial" panose="020B0604020202020204" pitchFamily="34" charset="0"/>
              <a:cs typeface="Arial" panose="020B0604020202020204" pitchFamily="34" charset="0"/>
            </a:endParaRPr>
          </a:p>
          <a:p>
            <a:pPr marL="571500" indent="-571500">
              <a:buFont typeface="Wingdings" panose="05000000000000000000" pitchFamily="2" charset="2"/>
              <a:buChar char="ü"/>
            </a:pPr>
            <a:r>
              <a:rPr lang="pt-BR" sz="3600" dirty="0">
                <a:latin typeface="Arial" panose="020B0604020202020204" pitchFamily="34" charset="0"/>
                <a:cs typeface="Arial" panose="020B0604020202020204" pitchFamily="34" charset="0"/>
              </a:rPr>
              <a:t>Vigência: Anual </a:t>
            </a:r>
          </a:p>
        </p:txBody>
      </p:sp>
    </p:spTree>
    <p:extLst>
      <p:ext uri="{BB962C8B-B14F-4D97-AF65-F5344CB8AC3E}">
        <p14:creationId xmlns:p14="http://schemas.microsoft.com/office/powerpoint/2010/main" val="3368338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com Canto Diagonal Aparado 1"/>
          <p:cNvSpPr/>
          <p:nvPr/>
        </p:nvSpPr>
        <p:spPr>
          <a:xfrm>
            <a:off x="2176527" y="1021976"/>
            <a:ext cx="9428283" cy="4935072"/>
          </a:xfrm>
          <a:prstGeom prst="snip2DiagRect">
            <a:avLst/>
          </a:prstGeom>
          <a:no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CaixaDeTexto 2"/>
          <p:cNvSpPr txBox="1"/>
          <p:nvPr/>
        </p:nvSpPr>
        <p:spPr>
          <a:xfrm>
            <a:off x="2883473" y="1959294"/>
            <a:ext cx="8014393" cy="3046988"/>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A Lei de Orçamento Anual é elaborada com base nas diretrizes anteriormente apontadas pelo Plano Plurianual (PPA) e pela Lei de Diretrizes Orçamentárias (LDO), ambos definidos pelo Poder Executivo. </a:t>
            </a:r>
          </a:p>
        </p:txBody>
      </p:sp>
    </p:spTree>
    <p:extLst>
      <p:ext uri="{BB962C8B-B14F-4D97-AF65-F5344CB8AC3E}">
        <p14:creationId xmlns:p14="http://schemas.microsoft.com/office/powerpoint/2010/main" val="1364535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com Canto Diagonal Aparado 1"/>
          <p:cNvSpPr/>
          <p:nvPr/>
        </p:nvSpPr>
        <p:spPr>
          <a:xfrm>
            <a:off x="1788459" y="416859"/>
            <a:ext cx="9816353" cy="5822576"/>
          </a:xfrm>
          <a:prstGeom prst="snip2DiagRect">
            <a:avLst/>
          </a:prstGeom>
          <a:no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CaixaDeTexto 2"/>
          <p:cNvSpPr txBox="1"/>
          <p:nvPr/>
        </p:nvSpPr>
        <p:spPr>
          <a:xfrm>
            <a:off x="2232213" y="1185959"/>
            <a:ext cx="8888506" cy="4093428"/>
          </a:xfrm>
          <a:prstGeom prst="rect">
            <a:avLst/>
          </a:prstGeom>
          <a:noFill/>
        </p:spPr>
        <p:txBody>
          <a:bodyPr wrap="square" rtlCol="0">
            <a:spAutoFit/>
          </a:bodyPr>
          <a:lstStyle/>
          <a:p>
            <a:pPr algn="ctr"/>
            <a:r>
              <a:rPr lang="pt-BR" sz="2600" dirty="0">
                <a:latin typeface="Arial Black" panose="020B0A04020102020204" pitchFamily="34" charset="0"/>
                <a:cs typeface="Arial" panose="020B0604020202020204" pitchFamily="34" charset="0"/>
              </a:rPr>
              <a:t>Projeto de Lei nº 064/20254</a:t>
            </a:r>
          </a:p>
          <a:p>
            <a:pPr algn="ctr"/>
            <a:r>
              <a:rPr lang="pt-BR" sz="2600" dirty="0">
                <a:latin typeface="Arial Black" panose="020B0A04020102020204" pitchFamily="34" charset="0"/>
                <a:cs typeface="Arial" panose="020B0604020202020204" pitchFamily="34" charset="0"/>
              </a:rPr>
              <a:t>Apresentado pelo Poder Executivo</a:t>
            </a:r>
          </a:p>
          <a:p>
            <a:pPr algn="ctr"/>
            <a:r>
              <a:rPr lang="pt-BR" sz="2600" dirty="0">
                <a:latin typeface="Arial Black" panose="020B0A04020102020204" pitchFamily="34" charset="0"/>
                <a:cs typeface="Arial" panose="020B0604020202020204" pitchFamily="34" charset="0"/>
              </a:rPr>
              <a:t>Protocolado no Legislativo dia: 30 de setembro de 2025</a:t>
            </a:r>
          </a:p>
          <a:p>
            <a:pPr algn="just"/>
            <a:endParaRPr lang="pt-BR" sz="2600" b="1" dirty="0">
              <a:latin typeface="Arial" panose="020B0604020202020204" pitchFamily="34" charset="0"/>
              <a:cs typeface="Arial" panose="020B0604020202020204" pitchFamily="34" charset="0"/>
            </a:endParaRPr>
          </a:p>
          <a:p>
            <a:pPr algn="just"/>
            <a:endParaRPr lang="pt-BR" sz="2600" b="1" dirty="0">
              <a:latin typeface="Arial" panose="020B0604020202020204" pitchFamily="34" charset="0"/>
              <a:cs typeface="Arial" panose="020B0604020202020204" pitchFamily="34" charset="0"/>
            </a:endParaRPr>
          </a:p>
          <a:p>
            <a:pPr algn="just"/>
            <a:endParaRPr lang="pt-BR" sz="2600" b="1" dirty="0">
              <a:latin typeface="Arial" panose="020B0604020202020204" pitchFamily="34" charset="0"/>
              <a:cs typeface="Arial" panose="020B0604020202020204" pitchFamily="34" charset="0"/>
            </a:endParaRPr>
          </a:p>
          <a:p>
            <a:pPr algn="ctr"/>
            <a:r>
              <a:rPr lang="pt-BR" sz="2600" dirty="0">
                <a:latin typeface="Arial Black" panose="020B0A04020102020204" pitchFamily="34" charset="0"/>
                <a:cs typeface="Arial" panose="020B0604020202020204" pitchFamily="34" charset="0"/>
              </a:rPr>
              <a:t>Súmula: Estima a Receita e Fixa a Despesa do Município de Peabiru, Paraná, para o Exercício Financeiro de 2026.</a:t>
            </a:r>
          </a:p>
        </p:txBody>
      </p:sp>
    </p:spTree>
    <p:extLst>
      <p:ext uri="{BB962C8B-B14F-4D97-AF65-F5344CB8AC3E}">
        <p14:creationId xmlns:p14="http://schemas.microsoft.com/office/powerpoint/2010/main" val="596517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com Canto Diagonal Aparado 1"/>
          <p:cNvSpPr/>
          <p:nvPr/>
        </p:nvSpPr>
        <p:spPr>
          <a:xfrm>
            <a:off x="1896035" y="847165"/>
            <a:ext cx="9816353" cy="4935070"/>
          </a:xfrm>
          <a:prstGeom prst="snip2DiagRect">
            <a:avLst/>
          </a:prstGeom>
          <a:no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CaixaDeTexto 2"/>
          <p:cNvSpPr txBox="1"/>
          <p:nvPr/>
        </p:nvSpPr>
        <p:spPr>
          <a:xfrm>
            <a:off x="2259107" y="1374218"/>
            <a:ext cx="8888506" cy="3539430"/>
          </a:xfrm>
          <a:prstGeom prst="rect">
            <a:avLst/>
          </a:prstGeom>
          <a:noFill/>
        </p:spPr>
        <p:txBody>
          <a:bodyPr wrap="square" rtlCol="0">
            <a:spAutoFit/>
          </a:bodyPr>
          <a:lstStyle/>
          <a:p>
            <a:pPr algn="just"/>
            <a:r>
              <a:rPr lang="pt-BR" sz="2800" b="1" dirty="0">
                <a:latin typeface="Arial" panose="020B0604020202020204" pitchFamily="34" charset="0"/>
                <a:cs typeface="Arial" panose="020B0604020202020204" pitchFamily="34" charset="0"/>
              </a:rPr>
              <a:t>Art. 1º.  O Orçamento Geral do Município de Peabiru, para o exercício financeiro de 2026,  discriminado pelos anexos integrantes desta Lei, composto pelas receitas e despesas dos órgãos da Administração Direta e Indireta, </a:t>
            </a:r>
            <a:r>
              <a:rPr lang="pt-BR" sz="2800" b="1" dirty="0">
                <a:solidFill>
                  <a:srgbClr val="FF0000"/>
                </a:solidFill>
                <a:latin typeface="Arial" panose="020B0604020202020204" pitchFamily="34" charset="0"/>
                <a:cs typeface="Arial" panose="020B0604020202020204" pitchFamily="34" charset="0"/>
              </a:rPr>
              <a:t>estima a receita e fixa a despesa em R$ 124.138.039,25</a:t>
            </a:r>
            <a:r>
              <a:rPr lang="pt-BR" sz="2800" b="1" dirty="0">
                <a:latin typeface="Arial" panose="020B0604020202020204" pitchFamily="34" charset="0"/>
                <a:cs typeface="Arial" panose="020B0604020202020204" pitchFamily="34" charset="0"/>
              </a:rPr>
              <a:t> (cento e vinte e quatro milhões, centro e trinta e oito mil, e trinta e nove reais, e vinte e cinco centavos)</a:t>
            </a:r>
          </a:p>
        </p:txBody>
      </p:sp>
    </p:spTree>
    <p:extLst>
      <p:ext uri="{BB962C8B-B14F-4D97-AF65-F5344CB8AC3E}">
        <p14:creationId xmlns:p14="http://schemas.microsoft.com/office/powerpoint/2010/main" val="1839322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com Canto Diagonal Aparado 1"/>
          <p:cNvSpPr/>
          <p:nvPr/>
        </p:nvSpPr>
        <p:spPr>
          <a:xfrm>
            <a:off x="1896035" y="1035424"/>
            <a:ext cx="9816353" cy="4437528"/>
          </a:xfrm>
          <a:prstGeom prst="snip2DiagRect">
            <a:avLst/>
          </a:prstGeom>
          <a:no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CaixaDeTexto 2"/>
          <p:cNvSpPr txBox="1"/>
          <p:nvPr/>
        </p:nvSpPr>
        <p:spPr>
          <a:xfrm>
            <a:off x="2232213" y="1185959"/>
            <a:ext cx="8888506" cy="3539430"/>
          </a:xfrm>
          <a:prstGeom prst="rect">
            <a:avLst/>
          </a:prstGeom>
          <a:noFill/>
        </p:spPr>
        <p:txBody>
          <a:bodyPr wrap="square" rtlCol="0">
            <a:spAutoFit/>
          </a:bodyPr>
          <a:lstStyle/>
          <a:p>
            <a:pPr algn="just"/>
            <a:r>
              <a:rPr lang="pt-BR" sz="2800" b="1" dirty="0"/>
              <a:t>Art. 4º. Fica o Poder Executivo autorizado a :</a:t>
            </a:r>
          </a:p>
          <a:p>
            <a:pPr algn="just"/>
            <a:endParaRPr lang="pt-BR" sz="2800" b="1" dirty="0"/>
          </a:p>
          <a:p>
            <a:pPr algn="just"/>
            <a:r>
              <a:rPr lang="pt-BR" sz="2800" b="1" dirty="0"/>
              <a:t>I - Abrir no curso da execução orçamentária de 2025, créditos adicionais suplementares até o limite de </a:t>
            </a:r>
            <a:r>
              <a:rPr lang="pt-BR" sz="2800" b="1" dirty="0">
                <a:solidFill>
                  <a:srgbClr val="FF0000"/>
                </a:solidFill>
              </a:rPr>
              <a:t>15% (quinze por cento) </a:t>
            </a:r>
            <a:r>
              <a:rPr lang="pt-BR" sz="2800" b="1" dirty="0"/>
              <a:t>da despesa total fixada nesta Lei, para socorrer dotações orçamentárias de qualquer órgão ou unidade orçamentária.</a:t>
            </a:r>
            <a:endParaRPr lang="pt-BR" sz="2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0438459"/>
      </p:ext>
    </p:extLst>
  </p:cSld>
  <p:clrMapOvr>
    <a:masterClrMapping/>
  </p:clrMapOvr>
</p:sld>
</file>

<file path=ppt/theme/theme1.xml><?xml version="1.0" encoding="utf-8"?>
<a:theme xmlns:a="http://schemas.openxmlformats.org/drawingml/2006/main" name="Cacho">
  <a:themeElements>
    <a:clrScheme name="Verde">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acho">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ch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2503</TotalTime>
  <Words>2173</Words>
  <Application>Microsoft Office PowerPoint</Application>
  <PresentationFormat>Widescreen</PresentationFormat>
  <Paragraphs>623</Paragraphs>
  <Slides>36</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36</vt:i4>
      </vt:variant>
    </vt:vector>
  </HeadingPairs>
  <TitlesOfParts>
    <vt:vector size="44" baseType="lpstr">
      <vt:lpstr>Arial</vt:lpstr>
      <vt:lpstr>Arial Black</vt:lpstr>
      <vt:lpstr>Calibri</vt:lpstr>
      <vt:lpstr>Century Gothic</vt:lpstr>
      <vt:lpstr>MS Sans Serif</vt:lpstr>
      <vt:lpstr>Wingdings</vt:lpstr>
      <vt:lpstr>Wingdings 3</vt:lpstr>
      <vt:lpstr>Cacho</vt:lpstr>
      <vt:lpstr>Apresentação do PowerPoint</vt:lpstr>
      <vt:lpstr>Instrumento de Planejamento</vt:lpstr>
      <vt:lpstr>Compatibilização</vt:lpstr>
      <vt:lpstr>Base Legal - Obrigatoriedade</vt:lpstr>
      <vt:lpstr>Lei Orçamentária Anual - LOA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MUNICÍPIO DE PEABIRU – LOA 2026  RELAÇÃO DE CUMPRIMENTO DOS ÍNDICES DE APLICAÇÃO E GASTOS COM PESSOAL </vt:lpstr>
      <vt:lpstr>Apresentação do PowerPoint</vt:lpstr>
      <vt:lpstr>Apresentação do PowerPoint</vt:lpstr>
      <vt:lpstr>Apresentação do PowerPoint</vt:lpstr>
      <vt:lpstr>Do Atendimento à Recomendação Administrativa do Ministério Público de Contas nº.01/2024-GPGMPC </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PCAURORA</dc:creator>
  <cp:lastModifiedBy>Helio Scarabel Junior</cp:lastModifiedBy>
  <cp:revision>138</cp:revision>
  <cp:lastPrinted>2024-12-09T17:40:48Z</cp:lastPrinted>
  <dcterms:created xsi:type="dcterms:W3CDTF">2017-10-19T16:46:22Z</dcterms:created>
  <dcterms:modified xsi:type="dcterms:W3CDTF">2025-12-15T03:02:56Z</dcterms:modified>
</cp:coreProperties>
</file>